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1" r:id="rId4"/>
  </p:sldMasterIdLst>
  <p:notesMasterIdLst>
    <p:notesMasterId r:id="rId28"/>
  </p:notesMasterIdLst>
  <p:sldIdLst>
    <p:sldId id="256" r:id="rId5"/>
    <p:sldId id="257" r:id="rId6"/>
    <p:sldId id="258" r:id="rId7"/>
    <p:sldId id="259" r:id="rId8"/>
    <p:sldId id="286" r:id="rId9"/>
    <p:sldId id="263" r:id="rId10"/>
    <p:sldId id="287" r:id="rId11"/>
    <p:sldId id="260" r:id="rId12"/>
    <p:sldId id="264" r:id="rId13"/>
    <p:sldId id="265" r:id="rId14"/>
    <p:sldId id="266" r:id="rId15"/>
    <p:sldId id="267" r:id="rId16"/>
    <p:sldId id="268" r:id="rId17"/>
    <p:sldId id="262" r:id="rId18"/>
    <p:sldId id="288" r:id="rId19"/>
    <p:sldId id="274" r:id="rId20"/>
    <p:sldId id="275" r:id="rId21"/>
    <p:sldId id="281" r:id="rId22"/>
    <p:sldId id="282" r:id="rId23"/>
    <p:sldId id="283" r:id="rId24"/>
    <p:sldId id="284" r:id="rId25"/>
    <p:sldId id="289" r:id="rId26"/>
    <p:sldId id="280" r:id="rId27"/>
  </p:sldIdLst>
  <p:sldSz cx="12192000" cy="6858000"/>
  <p:notesSz cx="6858000" cy="9144000"/>
  <p:embeddedFontLst>
    <p:embeddedFont>
      <p:font typeface="Barlow" panose="00000500000000000000" pitchFamily="2" charset="0"/>
      <p:regular r:id="rId29"/>
      <p:bold r:id="rId30"/>
      <p:italic r:id="rId31"/>
      <p:boldItalic r:id="rId32"/>
    </p:embeddedFont>
    <p:embeddedFont>
      <p:font typeface="Quatro SemiBold" panose="02000503000000020004" charset="0"/>
      <p:bold r:id="rId33"/>
      <p:boldItalic r:id="rId34"/>
    </p:embeddedFont>
  </p:embeddedFont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962D4A-2021-4BDE-A902-9D6D1C48D8BC}" v="223" dt="2025-03-26T23:57:10.3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6" autoAdjust="0"/>
    <p:restoredTop sz="78692" autoAdjust="0"/>
  </p:normalViewPr>
  <p:slideViewPr>
    <p:cSldViewPr snapToGrid="0">
      <p:cViewPr varScale="1">
        <p:scale>
          <a:sx n="50" d="100"/>
          <a:sy n="50" d="100"/>
        </p:scale>
        <p:origin x="1208" y="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8FD184-864B-4D91-A252-34F4FB6B3BCE}" type="datetimeFigureOut">
              <a:rPr lang="nl-BE" smtClean="0"/>
              <a:t>26/03/2025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66B011-6996-4105-A47F-D2A416B25E07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93698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Wie: </a:t>
            </a:r>
            <a:r>
              <a:rPr lang="en-GB" dirty="0" err="1"/>
              <a:t>voor</a:t>
            </a:r>
            <a:r>
              <a:rPr lang="en-GB" dirty="0"/>
              <a:t> </a:t>
            </a:r>
            <a:r>
              <a:rPr lang="en-GB" dirty="0" err="1"/>
              <a:t>wie</a:t>
            </a:r>
            <a:r>
              <a:rPr lang="en-GB" dirty="0"/>
              <a:t> is het.   Wie is het </a:t>
            </a:r>
            <a:r>
              <a:rPr lang="en-GB" dirty="0" err="1"/>
              <a:t>bedrijf</a:t>
            </a:r>
            <a:r>
              <a:rPr lang="en-GB" dirty="0"/>
              <a:t>              </a:t>
            </a:r>
            <a:r>
              <a:rPr lang="en-GB" dirty="0" err="1"/>
              <a:t>Huidige</a:t>
            </a:r>
            <a:r>
              <a:rPr lang="en-GB" dirty="0"/>
              <a:t> </a:t>
            </a:r>
            <a:r>
              <a:rPr lang="en-GB" dirty="0" err="1"/>
              <a:t>situatie</a:t>
            </a:r>
            <a:r>
              <a:rPr lang="en-GB" dirty="0"/>
              <a:t> !!!!</a:t>
            </a:r>
          </a:p>
          <a:p>
            <a:r>
              <a:rPr lang="en-GB" dirty="0"/>
              <a:t>Wat: Wat is het project wat is de shared vision      </a:t>
            </a:r>
            <a:r>
              <a:rPr lang="en-GB" dirty="0" err="1"/>
              <a:t>Verwacht</a:t>
            </a:r>
            <a:r>
              <a:rPr lang="en-GB" dirty="0"/>
              <a:t> </a:t>
            </a:r>
            <a:r>
              <a:rPr lang="en-GB" dirty="0" err="1"/>
              <a:t>resultaat</a:t>
            </a:r>
            <a:r>
              <a:rPr lang="en-GB" dirty="0"/>
              <a:t> !!!</a:t>
            </a:r>
          </a:p>
          <a:p>
            <a:r>
              <a:rPr lang="en-GB" dirty="0" err="1"/>
              <a:t>Waarom</a:t>
            </a:r>
            <a:r>
              <a:rPr lang="en-GB" dirty="0"/>
              <a:t>: </a:t>
            </a:r>
            <a:r>
              <a:rPr lang="en-GB" dirty="0" err="1"/>
              <a:t>waarom</a:t>
            </a:r>
            <a:r>
              <a:rPr lang="en-GB" dirty="0"/>
              <a:t> is het project </a:t>
            </a:r>
            <a:r>
              <a:rPr lang="en-GB" dirty="0" err="1"/>
              <a:t>belangerijk</a:t>
            </a:r>
            <a:r>
              <a:rPr lang="en-GB" dirty="0"/>
              <a:t>/</a:t>
            </a:r>
            <a:r>
              <a:rPr lang="en-GB" dirty="0" err="1"/>
              <a:t>nodig</a:t>
            </a:r>
            <a:r>
              <a:rPr lang="en-GB" dirty="0"/>
              <a:t>   Business case !!!!</a:t>
            </a:r>
          </a:p>
          <a:p>
            <a:endParaRPr lang="en-GB" dirty="0"/>
          </a:p>
          <a:p>
            <a:r>
              <a:rPr lang="en-GB" dirty="0" err="1"/>
              <a:t>Rapporting</a:t>
            </a:r>
            <a:r>
              <a:rPr lang="en-GB" dirty="0"/>
              <a:t>:     Meetings, </a:t>
            </a:r>
            <a:r>
              <a:rPr lang="en-GB" dirty="0" err="1"/>
              <a:t>documentatie</a:t>
            </a:r>
            <a:r>
              <a:rPr lang="en-GB" dirty="0"/>
              <a:t>, etc.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6B011-6996-4105-A47F-D2A416B25E07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045900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F8229-2073-C15C-ED0F-CC9F79377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869117B5-4B74-CEE1-265E-B0E866320D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832E89E0-58FE-72A1-287E-2461C11240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Planning:   bv. Deployment plan maken</a:t>
            </a:r>
          </a:p>
          <a:p>
            <a:endParaRPr lang="nl-BE" dirty="0"/>
          </a:p>
          <a:p>
            <a:r>
              <a:rPr lang="nl-BE" dirty="0"/>
              <a:t>Documenteer alles, zowel technisch als uitgevoerde taken.</a:t>
            </a:r>
          </a:p>
          <a:p>
            <a:endParaRPr lang="nl-BE" dirty="0"/>
          </a:p>
          <a:p>
            <a:r>
              <a:rPr lang="nl-BE" dirty="0"/>
              <a:t>Schema's documentatie, communicatieschema, etc.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0AB13B5-0E9E-00D8-1B8F-F6F577639B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6B011-6996-4105-A47F-D2A416B25E07}" type="slidenum">
              <a:rPr lang="nl-BE" smtClean="0"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43086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Specialist in</a:t>
            </a:r>
          </a:p>
          <a:p>
            <a:r>
              <a:rPr lang="en-GB" dirty="0"/>
              <a:t>Producent van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6B011-6996-4105-A47F-D2A416B25E07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80681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E530C-EC9C-6C0C-117B-B2D647F5A9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4BD3BC-972C-A31D-50D3-6EE4DC6DFF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8F13CE-893D-1105-5EA2-C43DE473B5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Externe </a:t>
            </a:r>
            <a:r>
              <a:rPr lang="en-GB" dirty="0" err="1"/>
              <a:t>devs</a:t>
            </a:r>
            <a:r>
              <a:rPr lang="en-GB" dirty="0"/>
              <a:t>  (</a:t>
            </a:r>
            <a:r>
              <a:rPr lang="en-GB" dirty="0" err="1"/>
              <a:t>voor</a:t>
            </a:r>
            <a:r>
              <a:rPr lang="en-GB" dirty="0"/>
              <a:t> externe software, </a:t>
            </a:r>
            <a:r>
              <a:rPr lang="en-GB" dirty="0" err="1"/>
              <a:t>samenwerking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/>
              <a:t>Externe infra </a:t>
            </a:r>
            <a:r>
              <a:rPr lang="en-GB" dirty="0" err="1"/>
              <a:t>ondersteuning</a:t>
            </a:r>
            <a:r>
              <a:rPr lang="en-GB" dirty="0"/>
              <a:t>:   Cheops</a:t>
            </a:r>
            <a:endParaRPr lang="nl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A4B5B-8767-C765-C06B-B9BD7F9563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6B011-6996-4105-A47F-D2A416B25E07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98625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1327B-C1F2-2E97-1D24-9E519D1938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FEAB1C-553C-E794-E372-F9B0A789E5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29DB1-0EF7-5BBF-10DA-3BEE06F835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Software </a:t>
            </a:r>
            <a:r>
              <a:rPr lang="en-GB" dirty="0" err="1"/>
              <a:t>draait</a:t>
            </a:r>
            <a:r>
              <a:rPr lang="en-GB" dirty="0"/>
              <a:t> bare metal:   </a:t>
            </a:r>
            <a:r>
              <a:rPr lang="en-GB" dirty="0" err="1"/>
              <a:t>als</a:t>
            </a:r>
            <a:r>
              <a:rPr lang="en-GB" dirty="0"/>
              <a:t> in software </a:t>
            </a:r>
            <a:r>
              <a:rPr lang="en-GB" dirty="0" err="1"/>
              <a:t>draait</a:t>
            </a:r>
            <a:r>
              <a:rPr lang="en-GB" dirty="0"/>
              <a:t> </a:t>
            </a:r>
            <a:r>
              <a:rPr lang="en-GB" dirty="0" err="1"/>
              <a:t>voor</a:t>
            </a:r>
            <a:r>
              <a:rPr lang="en-GB" dirty="0"/>
              <a:t> </a:t>
            </a:r>
            <a:r>
              <a:rPr lang="en-GB" dirty="0" err="1"/>
              <a:t>groot</a:t>
            </a:r>
            <a:r>
              <a:rPr lang="en-GB" dirty="0"/>
              <a:t> </a:t>
            </a:r>
            <a:r>
              <a:rPr lang="en-GB" dirty="0" err="1"/>
              <a:t>deel</a:t>
            </a:r>
            <a:r>
              <a:rPr lang="en-GB" dirty="0"/>
              <a:t> </a:t>
            </a:r>
            <a:r>
              <a:rPr lang="en-GB" dirty="0" err="1"/>
              <a:t>puur</a:t>
            </a:r>
            <a:r>
              <a:rPr lang="en-GB" dirty="0"/>
              <a:t> op </a:t>
            </a:r>
            <a:r>
              <a:rPr lang="en-GB" dirty="0" err="1"/>
              <a:t>een</a:t>
            </a:r>
            <a:r>
              <a:rPr lang="en-GB" dirty="0"/>
              <a:t> </a:t>
            </a:r>
            <a:r>
              <a:rPr lang="en-GB" dirty="0" err="1"/>
              <a:t>vm</a:t>
            </a:r>
            <a:r>
              <a:rPr lang="en-GB" dirty="0"/>
              <a:t> op </a:t>
            </a:r>
            <a:r>
              <a:rPr lang="en-GB" dirty="0" err="1"/>
              <a:t>Vmware</a:t>
            </a:r>
            <a:r>
              <a:rPr lang="en-GB" dirty="0"/>
              <a:t> (license </a:t>
            </a:r>
            <a:r>
              <a:rPr lang="en-GB" dirty="0" err="1"/>
              <a:t>problemen</a:t>
            </a:r>
            <a:r>
              <a:rPr lang="en-GB" dirty="0"/>
              <a:t>)</a:t>
            </a:r>
          </a:p>
          <a:p>
            <a:endParaRPr lang="en-GB" dirty="0"/>
          </a:p>
          <a:p>
            <a:r>
              <a:rPr lang="en-GB" dirty="0" err="1"/>
              <a:t>Adoptie</a:t>
            </a:r>
            <a:r>
              <a:rPr lang="en-GB" dirty="0"/>
              <a:t> Containerization:   </a:t>
            </a:r>
            <a:r>
              <a:rPr lang="en-GB" dirty="0" err="1"/>
              <a:t>Recentelijk</a:t>
            </a:r>
            <a:r>
              <a:rPr lang="en-GB" dirty="0"/>
              <a:t> </a:t>
            </a:r>
            <a:r>
              <a:rPr lang="en-GB" dirty="0" err="1"/>
              <a:t>begonnen</a:t>
            </a:r>
            <a:r>
              <a:rPr lang="en-GB" dirty="0"/>
              <a:t> met containers</a:t>
            </a:r>
          </a:p>
          <a:p>
            <a:endParaRPr lang="en-GB" dirty="0"/>
          </a:p>
          <a:p>
            <a:r>
              <a:rPr lang="en-GB" dirty="0"/>
              <a:t>Alles </a:t>
            </a:r>
            <a:r>
              <a:rPr lang="en-GB" dirty="0" err="1"/>
              <a:t>manueel</a:t>
            </a:r>
            <a:r>
              <a:rPr lang="en-GB" dirty="0"/>
              <a:t>:    het </a:t>
            </a:r>
            <a:r>
              <a:rPr lang="en-GB" dirty="0" err="1"/>
              <a:t>builden</a:t>
            </a:r>
            <a:r>
              <a:rPr lang="en-GB" dirty="0"/>
              <a:t>, </a:t>
            </a:r>
            <a:r>
              <a:rPr lang="en-GB" dirty="0" err="1"/>
              <a:t>deployen</a:t>
            </a:r>
            <a:r>
              <a:rPr lang="en-GB" dirty="0"/>
              <a:t>, </a:t>
            </a:r>
            <a:r>
              <a:rPr lang="en-GB" dirty="0" err="1"/>
              <a:t>langdurig</a:t>
            </a:r>
            <a:r>
              <a:rPr lang="en-GB" dirty="0"/>
              <a:t>, </a:t>
            </a:r>
            <a:r>
              <a:rPr lang="en-GB" dirty="0" err="1"/>
              <a:t>fouten</a:t>
            </a:r>
            <a:r>
              <a:rPr lang="en-GB" dirty="0"/>
              <a:t> </a:t>
            </a:r>
            <a:r>
              <a:rPr lang="en-GB" dirty="0" err="1"/>
              <a:t>maken</a:t>
            </a:r>
            <a:r>
              <a:rPr lang="en-GB" dirty="0"/>
              <a:t>, handover</a:t>
            </a:r>
          </a:p>
          <a:p>
            <a:endParaRPr lang="en-GB" dirty="0"/>
          </a:p>
          <a:p>
            <a:r>
              <a:rPr lang="en-GB" dirty="0"/>
              <a:t>WAT KAN ER ALLEMAAL MISLOPEN !!!!!</a:t>
            </a:r>
          </a:p>
          <a:p>
            <a:endParaRPr lang="en-GB" dirty="0"/>
          </a:p>
          <a:p>
            <a:r>
              <a:rPr lang="en-GB" dirty="0" err="1"/>
              <a:t>Verhaal</a:t>
            </a:r>
            <a:r>
              <a:rPr lang="en-GB" dirty="0"/>
              <a:t> !!!</a:t>
            </a:r>
            <a:endParaRPr lang="nl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15B62B-1B14-5B2A-488E-F372FDFF20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6B011-6996-4105-A47F-D2A416B25E07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15489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F4295A-9336-EFBB-9689-43FE19A43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A0A51C-07E3-C3E4-C6CB-9D5CEFF230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21DDC2-6D43-586D-BF53-EC4CD1B1AF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VERWACHT RESULTAAT !!!!</a:t>
            </a:r>
            <a:endParaRPr lang="nl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D677B-219D-C44E-ABF8-11DB725B56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6B011-6996-4105-A47F-D2A416B25E07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9170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VERWACHT RESULTAAT !!!!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6B011-6996-4105-A47F-D2A416B25E07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35892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Zero trust:  wat extern is blijft extern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6B011-6996-4105-A47F-D2A416B25E07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26959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Time-to-market = features </a:t>
            </a:r>
            <a:r>
              <a:rPr lang="en-GB" dirty="0" err="1"/>
              <a:t>sneller</a:t>
            </a:r>
            <a:r>
              <a:rPr lang="en-GB" dirty="0"/>
              <a:t> </a:t>
            </a:r>
            <a:r>
              <a:rPr lang="en-GB" dirty="0" err="1"/>
              <a:t>naar</a:t>
            </a:r>
            <a:r>
              <a:rPr lang="en-GB" dirty="0"/>
              <a:t> </a:t>
            </a:r>
            <a:r>
              <a:rPr lang="en-GB" dirty="0" err="1"/>
              <a:t>klant</a:t>
            </a:r>
            <a:r>
              <a:rPr lang="en-GB" dirty="0"/>
              <a:t> bring</a:t>
            </a:r>
          </a:p>
          <a:p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/>
              <a:t>Automatisatie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efficient:    </a:t>
            </a:r>
            <a:r>
              <a:rPr lang="en-GB" dirty="0">
                <a:sym typeface="Wingdings" panose="05000000000000000000" pitchFamily="2" charset="2"/>
              </a:rPr>
              <a:t>CI/CD,    </a:t>
            </a:r>
            <a:r>
              <a:rPr lang="en-GB" dirty="0" err="1">
                <a:sym typeface="Wingdings" panose="05000000000000000000" pitchFamily="2" charset="2"/>
              </a:rPr>
              <a:t>Standaard</a:t>
            </a:r>
            <a:r>
              <a:rPr lang="en-GB" dirty="0">
                <a:sym typeface="Wingdings" panose="05000000000000000000" pitchFamily="2" charset="2"/>
              </a:rPr>
              <a:t> tools,   </a:t>
            </a:r>
            <a:r>
              <a:rPr lang="en-GB" dirty="0" err="1">
                <a:sym typeface="Wingdings" panose="05000000000000000000" pitchFamily="2" charset="2"/>
              </a:rPr>
              <a:t>Tijdsbesparend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herhaalbaar</a:t>
            </a:r>
            <a:endParaRPr lang="en-GB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>
                <a:sym typeface="Wingdings" panose="05000000000000000000" pitchFamily="2" charset="2"/>
              </a:rPr>
              <a:t>Inzichten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brengen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voor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andere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processen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binnein</a:t>
            </a:r>
            <a:r>
              <a:rPr lang="en-GB" dirty="0">
                <a:sym typeface="Wingdings" panose="05000000000000000000" pitchFamily="2" charset="2"/>
              </a:rPr>
              <a:t> het </a:t>
            </a:r>
            <a:r>
              <a:rPr lang="en-GB" dirty="0" err="1">
                <a:sym typeface="Wingdings" panose="05000000000000000000" pitchFamily="2" charset="2"/>
              </a:rPr>
              <a:t>bedrijf</a:t>
            </a:r>
            <a:r>
              <a:rPr lang="en-GB" dirty="0">
                <a:sym typeface="Wingdings" panose="05000000000000000000" pitchFamily="2" charset="2"/>
              </a:rPr>
              <a:t> (</a:t>
            </a:r>
            <a:r>
              <a:rPr lang="en-GB" dirty="0" err="1">
                <a:sym typeface="Wingdings" panose="05000000000000000000" pitchFamily="2" charset="2"/>
              </a:rPr>
              <a:t>mogelijkheid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voor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automatisatie</a:t>
            </a:r>
            <a:r>
              <a:rPr lang="en-GB" dirty="0">
                <a:sym typeface="Wingdings" panose="05000000000000000000" pitchFamily="2" charset="2"/>
              </a:rPr>
              <a:t>)</a:t>
            </a:r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6B011-6996-4105-A47F-D2A416B25E07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105070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28700" lvl="1" indent="-342900"/>
            <a:r>
              <a:rPr lang="en-GB" dirty="0" err="1"/>
              <a:t>AutoInitiële</a:t>
            </a:r>
            <a:r>
              <a:rPr lang="en-GB" dirty="0"/>
              <a:t> setup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complexiteit</a:t>
            </a:r>
            <a:r>
              <a:rPr lang="en-GB" dirty="0"/>
              <a:t>:     </a:t>
            </a:r>
            <a:r>
              <a:rPr lang="nl-BE" dirty="0"/>
              <a:t>Nodige kennis van gebruikte tools (Bv. </a:t>
            </a:r>
            <a:r>
              <a:rPr lang="nl-BE" dirty="0" err="1"/>
              <a:t>Ansible</a:t>
            </a:r>
            <a:r>
              <a:rPr lang="nl-BE" dirty="0"/>
              <a:t>, </a:t>
            </a:r>
            <a:r>
              <a:rPr lang="nl-BE" dirty="0" err="1"/>
              <a:t>docker</a:t>
            </a:r>
            <a:r>
              <a:rPr lang="nl-BE" dirty="0"/>
              <a:t>, </a:t>
            </a:r>
            <a:r>
              <a:rPr lang="nl-BE" dirty="0" err="1"/>
              <a:t>azure</a:t>
            </a:r>
            <a:r>
              <a:rPr lang="nl-BE" dirty="0"/>
              <a:t> </a:t>
            </a:r>
            <a:r>
              <a:rPr lang="nl-BE" dirty="0" err="1"/>
              <a:t>devops</a:t>
            </a:r>
            <a:r>
              <a:rPr lang="nl-BE" dirty="0"/>
              <a:t>, etc.)</a:t>
            </a:r>
          </a:p>
          <a:p>
            <a:pPr marL="1028700" lvl="1" indent="-342900"/>
            <a:endParaRPr lang="nl-BE" dirty="0"/>
          </a:p>
          <a:p>
            <a:pPr marL="1028700" lvl="1" indent="-342900"/>
            <a:r>
              <a:rPr lang="nl-BE" dirty="0"/>
              <a:t>Afhankelijk van externe/</a:t>
            </a:r>
            <a:r>
              <a:rPr lang="nl-BE" dirty="0" err="1"/>
              <a:t>offsite</a:t>
            </a:r>
            <a:r>
              <a:rPr lang="nl-BE" dirty="0"/>
              <a:t> tools:     </a:t>
            </a:r>
            <a:r>
              <a:rPr lang="nl-BE" dirty="0" err="1"/>
              <a:t>azure</a:t>
            </a:r>
            <a:r>
              <a:rPr lang="nl-BE" dirty="0"/>
              <a:t> </a:t>
            </a:r>
            <a:r>
              <a:rPr lang="nl-BE" dirty="0" err="1"/>
              <a:t>devops</a:t>
            </a:r>
            <a:r>
              <a:rPr lang="nl-BE" dirty="0"/>
              <a:t> start de </a:t>
            </a:r>
            <a:r>
              <a:rPr lang="nl-BE" dirty="0" err="1"/>
              <a:t>build</a:t>
            </a:r>
            <a:r>
              <a:rPr lang="nl-BE" dirty="0"/>
              <a:t> (geeft mogelijk punt van falen en extra complexiteit)</a:t>
            </a:r>
          </a:p>
          <a:p>
            <a:pPr marL="1028700" lvl="1" indent="-342900"/>
            <a:endParaRPr lang="nl-BE" dirty="0"/>
          </a:p>
          <a:p>
            <a:pPr marL="10287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>
                <a:sym typeface="Wingdings" panose="05000000000000000000" pitchFamily="2" charset="2"/>
              </a:rPr>
              <a:t>Beheer en onderhoud:  Er moet de nodige kennis zijn om de tools te onderhouden van de pipeline/flow</a:t>
            </a:r>
            <a:endParaRPr lang="nl-BE" dirty="0"/>
          </a:p>
          <a:p>
            <a:endParaRPr lang="nl-BE" dirty="0"/>
          </a:p>
          <a:p>
            <a:endParaRPr lang="nl-BE" dirty="0"/>
          </a:p>
          <a:p>
            <a:pPr marL="10287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>
                <a:sym typeface="Wingdings" panose="05000000000000000000" pitchFamily="2" charset="2"/>
              </a:rPr>
              <a:t>Verandering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gebruikte</a:t>
            </a:r>
            <a:r>
              <a:rPr lang="en-GB" dirty="0">
                <a:sym typeface="Wingdings" panose="05000000000000000000" pitchFamily="2" charset="2"/>
              </a:rPr>
              <a:t> tools:   </a:t>
            </a:r>
            <a:r>
              <a:rPr lang="nl-BE" dirty="0">
                <a:sym typeface="Wingdings" panose="05000000000000000000" pitchFamily="2" charset="2"/>
              </a:rPr>
              <a:t>De gebruikte tools kunnen major changes krijgen waarop de tool inspeelt waardoor er tijd moet </a:t>
            </a:r>
            <a:r>
              <a:rPr lang="nl-BE" dirty="0" err="1">
                <a:sym typeface="Wingdings" panose="05000000000000000000" pitchFamily="2" charset="2"/>
              </a:rPr>
              <a:t>geinvesteerd</a:t>
            </a:r>
            <a:r>
              <a:rPr lang="nl-BE" dirty="0">
                <a:sym typeface="Wingdings" panose="05000000000000000000" pitchFamily="2" charset="2"/>
              </a:rPr>
              <a:t> worden voor change management,     Evolutie van tools kan ervoor zorgen dat de keuze vandaag niet meer de beste is in 5 jaar</a:t>
            </a:r>
          </a:p>
          <a:p>
            <a:pPr marL="10287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>
              <a:sym typeface="Wingdings" panose="05000000000000000000" pitchFamily="2" charset="2"/>
            </a:endParaRPr>
          </a:p>
          <a:p>
            <a:pPr marL="10287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>
                <a:sym typeface="Wingdings" panose="05000000000000000000" pitchFamily="2" charset="2"/>
              </a:rPr>
              <a:t>Onvoorziene fouten:     door misconfiguratie van CI/CD</a:t>
            </a:r>
          </a:p>
          <a:p>
            <a:pPr marL="10287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>
              <a:sym typeface="Wingdings" panose="05000000000000000000" pitchFamily="2" charset="2"/>
            </a:endParaRPr>
          </a:p>
          <a:p>
            <a:pPr marL="10287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>
              <a:sym typeface="Wingdings" panose="05000000000000000000" pitchFamily="2" charset="2"/>
            </a:endParaRPr>
          </a:p>
          <a:p>
            <a:pPr marL="10287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>
                <a:sym typeface="Wingdings" panose="05000000000000000000" pitchFamily="2" charset="2"/>
              </a:rPr>
              <a:t>Afhankelijk van infrastructuur:       Problemen met het netwerk of servers kan de CI/CD (maar ook productie) onderbreken,      Problemen met </a:t>
            </a:r>
            <a:r>
              <a:rPr lang="nl-BE" dirty="0" err="1">
                <a:sym typeface="Wingdings" panose="05000000000000000000" pitchFamily="2" charset="2"/>
              </a:rPr>
              <a:t>azure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devops</a:t>
            </a:r>
            <a:r>
              <a:rPr lang="nl-BE" dirty="0">
                <a:sym typeface="Wingdings" panose="05000000000000000000" pitchFamily="2" charset="2"/>
              </a:rPr>
              <a:t> kunnen ervoor zorgen dat de CI/CD tool niet meer gaat werken</a:t>
            </a: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66B011-6996-4105-A47F-D2A416B25E07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89626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50FFECED-BDA1-5470-3CCE-9C1F45DBB0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68973" y="1071386"/>
            <a:ext cx="5854053" cy="431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36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s met content en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41DEC4C-572B-7ED1-AF26-E99A53F9D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2054431"/>
            <a:ext cx="7315200" cy="4122532"/>
          </a:xfrm>
        </p:spPr>
        <p:txBody>
          <a:bodyPr/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8" name="Tijdelijke aanduiding voor afbeelding 7">
            <a:extLst>
              <a:ext uri="{FF2B5EF4-FFF2-40B4-BE49-F238E27FC236}">
                <a16:creationId xmlns:a16="http://schemas.microsoft.com/office/drawing/2014/main" id="{67A79832-0E45-816C-02CB-F722A78A8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531921"/>
            <a:ext cx="3789363" cy="5645042"/>
          </a:xfrm>
        </p:spPr>
        <p:txBody>
          <a:bodyPr/>
          <a:lstStyle/>
          <a:p>
            <a:endParaRPr lang="nl-BE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C4B56266-1644-5A06-C7F3-82913F603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598" y="531920"/>
            <a:ext cx="7315202" cy="487861"/>
          </a:xfrm>
        </p:spPr>
        <p:txBody>
          <a:bodyPr/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2" name="Tijdelijke aanduiding voor tekst 4">
            <a:extLst>
              <a:ext uri="{FF2B5EF4-FFF2-40B4-BE49-F238E27FC236}">
                <a16:creationId xmlns:a16="http://schemas.microsoft.com/office/drawing/2014/main" id="{65DDF9AD-E2CA-CB86-9D47-CB38D9A06F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38597" y="1167104"/>
            <a:ext cx="7837845" cy="4889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latin typeface="+mj-lt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42843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-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DCED3876-52F7-A525-0EBA-753880EAE6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73356" y="1583784"/>
            <a:ext cx="6580840" cy="3690432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242F7294-9C31-DAA7-4680-B54BD8B45DD1}"/>
              </a:ext>
            </a:extLst>
          </p:cNvPr>
          <p:cNvSpPr/>
          <p:nvPr userDrawn="1"/>
        </p:nvSpPr>
        <p:spPr>
          <a:xfrm>
            <a:off x="0" y="6599853"/>
            <a:ext cx="12192000" cy="258147"/>
          </a:xfrm>
          <a:prstGeom prst="rect">
            <a:avLst/>
          </a:prstGeom>
          <a:solidFill>
            <a:srgbClr val="202C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31704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8D5E1A-B038-9ADC-A8D1-9198B4778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6" name="Tijdelijke aanduiding voor tekst 4">
            <a:extLst>
              <a:ext uri="{FF2B5EF4-FFF2-40B4-BE49-F238E27FC236}">
                <a16:creationId xmlns:a16="http://schemas.microsoft.com/office/drawing/2014/main" id="{F9D68E0C-FC91-94C5-DE01-1362971D36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167104"/>
            <a:ext cx="10515600" cy="4889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latin typeface="+mj-lt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7789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s_Blau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7901D06C-D492-268A-51E1-322D7ABA4F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17" t="34605"/>
          <a:stretch/>
        </p:blipFill>
        <p:spPr>
          <a:xfrm>
            <a:off x="0" y="0"/>
            <a:ext cx="8849890" cy="4366417"/>
          </a:xfrm>
          <a:prstGeom prst="rect">
            <a:avLst/>
          </a:prstGeom>
        </p:spPr>
      </p:pic>
      <p:sp>
        <p:nvSpPr>
          <p:cNvPr id="9" name="Titel 8">
            <a:extLst>
              <a:ext uri="{FF2B5EF4-FFF2-40B4-BE49-F238E27FC236}">
                <a16:creationId xmlns:a16="http://schemas.microsoft.com/office/drawing/2014/main" id="{ECF7B915-477F-942D-18A0-E34FF4E5F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tekst 4">
            <a:extLst>
              <a:ext uri="{FF2B5EF4-FFF2-40B4-BE49-F238E27FC236}">
                <a16:creationId xmlns:a16="http://schemas.microsoft.com/office/drawing/2014/main" id="{69CD6A83-6805-AF58-9E1A-BEE661476C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167104"/>
            <a:ext cx="10515600" cy="4889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latin typeface="+mj-lt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9683854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s_Donkerblauw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ECF7B915-477F-942D-18A0-E34FF4E5F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EFF0A320-8DA9-7E8A-8F7C-A29ED67F6ABB}"/>
              </a:ext>
            </a:extLst>
          </p:cNvPr>
          <p:cNvSpPr/>
          <p:nvPr userDrawn="1"/>
        </p:nvSpPr>
        <p:spPr>
          <a:xfrm>
            <a:off x="0" y="6594438"/>
            <a:ext cx="12192000" cy="26356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5" name="Afbeelding 4" descr="Afbeelding met Lettertype, logo, cirkel, symbool&#10;&#10;Automatisch gegenereerde beschrijving">
            <a:extLst>
              <a:ext uri="{FF2B5EF4-FFF2-40B4-BE49-F238E27FC236}">
                <a16:creationId xmlns:a16="http://schemas.microsoft.com/office/drawing/2014/main" id="{297049DC-C42D-3B3D-066F-C132026BF6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1144" y="6214190"/>
            <a:ext cx="565078" cy="565078"/>
          </a:xfrm>
          <a:prstGeom prst="rect">
            <a:avLst/>
          </a:prstGeom>
        </p:spPr>
      </p:pic>
      <p:sp>
        <p:nvSpPr>
          <p:cNvPr id="3" name="Tijdelijke aanduiding voor tekst 4">
            <a:extLst>
              <a:ext uri="{FF2B5EF4-FFF2-40B4-BE49-F238E27FC236}">
                <a16:creationId xmlns:a16="http://schemas.microsoft.com/office/drawing/2014/main" id="{7507403A-1D06-5117-82A6-202BDC58F2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167104"/>
            <a:ext cx="10515600" cy="4889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latin typeface="+mj-lt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8739479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s_F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afbeelding 12">
            <a:extLst>
              <a:ext uri="{FF2B5EF4-FFF2-40B4-BE49-F238E27FC236}">
                <a16:creationId xmlns:a16="http://schemas.microsoft.com/office/drawing/2014/main" id="{B484E32F-04BE-9FD3-46B5-F2F3631CC1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nl-BE"/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4366C8E6-56A6-20AE-9DE8-B1FA994AC58B}"/>
              </a:ext>
            </a:extLst>
          </p:cNvPr>
          <p:cNvSpPr/>
          <p:nvPr userDrawn="1"/>
        </p:nvSpPr>
        <p:spPr>
          <a:xfrm>
            <a:off x="0" y="6594438"/>
            <a:ext cx="12192000" cy="26356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5" name="Afbeelding 14" descr="Afbeelding met Lettertype, logo, cirkel, symbool&#10;&#10;Automatisch gegenereerde beschrijving">
            <a:extLst>
              <a:ext uri="{FF2B5EF4-FFF2-40B4-BE49-F238E27FC236}">
                <a16:creationId xmlns:a16="http://schemas.microsoft.com/office/drawing/2014/main" id="{6C8706FA-EF27-3E85-FB60-262769391C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1144" y="6214190"/>
            <a:ext cx="565078" cy="565078"/>
          </a:xfrm>
          <a:prstGeom prst="rect">
            <a:avLst/>
          </a:prstGeom>
        </p:spPr>
      </p:pic>
      <p:sp>
        <p:nvSpPr>
          <p:cNvPr id="16" name="Titel 8">
            <a:extLst>
              <a:ext uri="{FF2B5EF4-FFF2-40B4-BE49-F238E27FC236}">
                <a16:creationId xmlns:a16="http://schemas.microsoft.com/office/drawing/2014/main" id="{80BEB3E5-9305-8368-511D-C8991E0DC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3393"/>
            <a:ext cx="10515600" cy="487861"/>
          </a:xfrm>
        </p:spPr>
        <p:txBody>
          <a:bodyPr/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581614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me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8D5E1A-B038-9ADC-A8D1-9198B4778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41DEC4C-572B-7ED1-AF26-E99A53F9D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2863C98-37BD-1767-5638-0CCDCE49AA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167104"/>
            <a:ext cx="10515600" cy="4889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latin typeface="+mj-lt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508282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_Blauw met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7901D06C-D492-268A-51E1-322D7ABA4F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17" t="34605"/>
          <a:stretch/>
        </p:blipFill>
        <p:spPr>
          <a:xfrm>
            <a:off x="0" y="0"/>
            <a:ext cx="8849890" cy="4366417"/>
          </a:xfrm>
          <a:prstGeom prst="rect">
            <a:avLst/>
          </a:prstGeom>
        </p:spPr>
      </p:pic>
      <p:sp>
        <p:nvSpPr>
          <p:cNvPr id="9" name="Titel 8">
            <a:extLst>
              <a:ext uri="{FF2B5EF4-FFF2-40B4-BE49-F238E27FC236}">
                <a16:creationId xmlns:a16="http://schemas.microsoft.com/office/drawing/2014/main" id="{ECF7B915-477F-942D-18A0-E34FF4E5F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tekst 4">
            <a:extLst>
              <a:ext uri="{FF2B5EF4-FFF2-40B4-BE49-F238E27FC236}">
                <a16:creationId xmlns:a16="http://schemas.microsoft.com/office/drawing/2014/main" id="{69CD6A83-6805-AF58-9E1A-BEE661476C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167104"/>
            <a:ext cx="10515600" cy="4889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latin typeface="+mj-lt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  <a:endParaRPr lang="nl-BE" dirty="0"/>
          </a:p>
        </p:txBody>
      </p:sp>
      <p:sp>
        <p:nvSpPr>
          <p:cNvPr id="2" name="Tijdelijke aanduiding voor inhoud 2">
            <a:extLst>
              <a:ext uri="{FF2B5EF4-FFF2-40B4-BE49-F238E27FC236}">
                <a16:creationId xmlns:a16="http://schemas.microsoft.com/office/drawing/2014/main" id="{7D26488D-B077-C6E4-2957-6C44427CF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4431"/>
            <a:ext cx="10515600" cy="412253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149918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_Donkerblauw met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ECF7B915-477F-942D-18A0-E34FF4E5F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EFF0A320-8DA9-7E8A-8F7C-A29ED67F6ABB}"/>
              </a:ext>
            </a:extLst>
          </p:cNvPr>
          <p:cNvSpPr/>
          <p:nvPr userDrawn="1"/>
        </p:nvSpPr>
        <p:spPr>
          <a:xfrm>
            <a:off x="0" y="6594438"/>
            <a:ext cx="12192000" cy="26356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5" name="Afbeelding 4" descr="Afbeelding met Lettertype, logo, cirkel, symbool&#10;&#10;Automatisch gegenereerde beschrijving">
            <a:extLst>
              <a:ext uri="{FF2B5EF4-FFF2-40B4-BE49-F238E27FC236}">
                <a16:creationId xmlns:a16="http://schemas.microsoft.com/office/drawing/2014/main" id="{297049DC-C42D-3B3D-066F-C132026BF6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21144" y="6214190"/>
            <a:ext cx="565078" cy="565078"/>
          </a:xfrm>
          <a:prstGeom prst="rect">
            <a:avLst/>
          </a:prstGeom>
        </p:spPr>
      </p:pic>
      <p:sp>
        <p:nvSpPr>
          <p:cNvPr id="3" name="Tijdelijke aanduiding voor tekst 4">
            <a:extLst>
              <a:ext uri="{FF2B5EF4-FFF2-40B4-BE49-F238E27FC236}">
                <a16:creationId xmlns:a16="http://schemas.microsoft.com/office/drawing/2014/main" id="{7507403A-1D06-5117-82A6-202BDC58F2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167104"/>
            <a:ext cx="10515600" cy="4889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latin typeface="+mj-lt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  <a:endParaRPr lang="nl-BE" dirty="0"/>
          </a:p>
        </p:txBody>
      </p:sp>
      <p:sp>
        <p:nvSpPr>
          <p:cNvPr id="2" name="Tijdelijke aanduiding voor inhoud 2">
            <a:extLst>
              <a:ext uri="{FF2B5EF4-FFF2-40B4-BE49-F238E27FC236}">
                <a16:creationId xmlns:a16="http://schemas.microsoft.com/office/drawing/2014/main" id="{6D8B5B22-68A1-AD80-AC84-EAA78E0B6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4431"/>
            <a:ext cx="10515600" cy="412253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9330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s met content - met opsomm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8D5E1A-B038-9ADC-A8D1-9198B4778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41DEC4C-572B-7ED1-AF26-E99A53F9D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2863C98-37BD-1767-5638-0CCDCE49AA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167104"/>
            <a:ext cx="10515600" cy="4889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latin typeface="+mj-lt"/>
              </a:defRPr>
            </a:lvl1pPr>
          </a:lstStyle>
          <a:p>
            <a:pPr lvl="0"/>
            <a:r>
              <a:rPr lang="nl-NL" dirty="0"/>
              <a:t>Klikken om de tekststijl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09695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F094761F-AF24-710B-0C19-1C4E1E06DED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3917" t="34605"/>
          <a:stretch/>
        </p:blipFill>
        <p:spPr>
          <a:xfrm>
            <a:off x="0" y="0"/>
            <a:ext cx="8849890" cy="4366418"/>
          </a:xfrm>
          <a:prstGeom prst="rect">
            <a:avLst/>
          </a:prstGeom>
        </p:spPr>
      </p:pic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973A6D9-0EC7-F282-AB67-E9E10F438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4951"/>
            <a:ext cx="10515600" cy="487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A210094-7BF1-E40D-17F0-0985A26BD7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54431"/>
            <a:ext cx="10515600" cy="41225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BBA512C-47AC-4E8B-23C1-ED4769EFD1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2335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491080-62F4-4165-83FE-82A5307986E2}" type="datetimeFigureOut">
              <a:rPr lang="nl-BE" smtClean="0"/>
              <a:t>26/03/2025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9CF293F-9A1E-7FB9-688F-5D71C2CE1B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23351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2FB4881-E9D5-2A79-C4B0-CA89314D2B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335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C16002-525E-43C4-AFD4-5FE754B236C4}" type="slidenum">
              <a:rPr lang="nl-BE" smtClean="0"/>
              <a:t>‹nr.›</a:t>
            </a:fld>
            <a:endParaRPr lang="nl-BE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F6F38C27-2590-4F38-F664-708EB846BA44}"/>
              </a:ext>
            </a:extLst>
          </p:cNvPr>
          <p:cNvSpPr/>
          <p:nvPr userDrawn="1"/>
        </p:nvSpPr>
        <p:spPr>
          <a:xfrm>
            <a:off x="0" y="6599853"/>
            <a:ext cx="12192000" cy="258147"/>
          </a:xfrm>
          <a:prstGeom prst="rect">
            <a:avLst/>
          </a:prstGeom>
          <a:solidFill>
            <a:srgbClr val="202C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0" name="Afbeelding 9" descr="Afbeelding met Lettertype, logo, cirkel, symbool&#10;&#10;Automatisch gegenereerde beschrijving">
            <a:extLst>
              <a:ext uri="{FF2B5EF4-FFF2-40B4-BE49-F238E27FC236}">
                <a16:creationId xmlns:a16="http://schemas.microsoft.com/office/drawing/2014/main" id="{8A44CDAA-E57E-72ED-1591-608E404DF31C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1321144" y="6214190"/>
            <a:ext cx="565078" cy="56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5" r:id="rId2"/>
    <p:sldLayoutId id="2147483656" r:id="rId3"/>
    <p:sldLayoutId id="2147483657" r:id="rId4"/>
    <p:sldLayoutId id="2147483658" r:id="rId5"/>
    <p:sldLayoutId id="2147483653" r:id="rId6"/>
    <p:sldLayoutId id="2147483661" r:id="rId7"/>
    <p:sldLayoutId id="2147483662" r:id="rId8"/>
    <p:sldLayoutId id="2147483660" r:id="rId9"/>
    <p:sldLayoutId id="2147483659" r:id="rId10"/>
    <p:sldLayoutId id="214748365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1"/>
          </a:solidFill>
          <a:latin typeface="Quatro SemiBold" panose="0200050300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380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DAA64-52B3-C654-4649-15CCD4C5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Project Scope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B25AE0-9083-B673-8BCA-508178BC65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sz="3200" b="1" dirty="0"/>
              <a:t>Must haves</a:t>
            </a:r>
            <a:endParaRPr lang="nl-BE" sz="3200" b="1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9EF0D79E-895F-B37B-C494-AB70633B4E45}"/>
              </a:ext>
            </a:extLst>
          </p:cNvPr>
          <p:cNvSpPr txBox="1">
            <a:spLocks/>
          </p:cNvSpPr>
          <p:nvPr/>
        </p:nvSpPr>
        <p:spPr>
          <a:xfrm>
            <a:off x="838200" y="1810346"/>
            <a:ext cx="10515600" cy="40509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Interfacing met API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Build </a:t>
            </a:r>
            <a:r>
              <a:rPr lang="en-GB" dirty="0" err="1"/>
              <a:t>applicatie</a:t>
            </a:r>
            <a:r>
              <a:rPr lang="en-GB" dirty="0"/>
              <a:t>      </a:t>
            </a:r>
            <a:r>
              <a:rPr lang="en-GB" dirty="0">
                <a:sym typeface="Wingdings" panose="05000000000000000000" pitchFamily="2" charset="2"/>
              </a:rPr>
              <a:t> Container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Deploy Container   </a:t>
            </a:r>
            <a:r>
              <a:rPr lang="en-GB" dirty="0" err="1">
                <a:sym typeface="Wingdings" panose="05000000000000000000" pitchFamily="2" charset="2"/>
              </a:rPr>
              <a:t>Omgeving</a:t>
            </a:r>
            <a:r>
              <a:rPr lang="en-GB" dirty="0">
                <a:sym typeface="Wingdings" panose="05000000000000000000" pitchFamily="2" charset="2"/>
              </a:rPr>
              <a:t>(</a:t>
            </a:r>
            <a:r>
              <a:rPr lang="en-GB" dirty="0" err="1">
                <a:sym typeface="Wingdings" panose="05000000000000000000" pitchFamily="2" charset="2"/>
              </a:rPr>
              <a:t>en</a:t>
            </a:r>
            <a:r>
              <a:rPr lang="en-GB" dirty="0">
                <a:sym typeface="Wingdings" panose="05000000000000000000" pitchFamily="2" charset="2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Dynamische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configuratie</a:t>
            </a:r>
            <a:endParaRPr lang="en-GB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Security by design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57023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1C0AA-561A-D11A-4E92-189904E67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EA647-B8B9-1801-DC29-854034ABE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Project Scope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9DD216-8F98-A5C6-0543-B851B8DCDA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sz="3200" b="1" dirty="0"/>
              <a:t>Should have</a:t>
            </a:r>
            <a:endParaRPr lang="nl-BE" sz="3200" b="1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8147DA91-C6DB-236F-6E07-3179CE056EC2}"/>
              </a:ext>
            </a:extLst>
          </p:cNvPr>
          <p:cNvSpPr txBox="1">
            <a:spLocks/>
          </p:cNvSpPr>
          <p:nvPr/>
        </p:nvSpPr>
        <p:spPr>
          <a:xfrm>
            <a:off x="838200" y="1810346"/>
            <a:ext cx="10515600" cy="40509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/>
              <a:t>Integratie</a:t>
            </a:r>
            <a:r>
              <a:rPr lang="en-GB" dirty="0"/>
              <a:t> met azure </a:t>
            </a:r>
            <a:r>
              <a:rPr lang="en-GB" dirty="0" err="1"/>
              <a:t>devops</a:t>
            </a:r>
            <a:endParaRPr lang="en-GB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Frontend/Dashboard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Logging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Integratie</a:t>
            </a:r>
            <a:r>
              <a:rPr lang="en-GB" dirty="0">
                <a:sym typeface="Wingdings" panose="05000000000000000000" pitchFamily="2" charset="2"/>
              </a:rPr>
              <a:t> met monitoring tool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55844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0B43E-6413-520B-3729-A84C965DC3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ADD93-86BE-F344-27FF-DB099450A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Project Scope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8C770B-43F4-ABCB-B3E5-FC6C055575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sz="3200" b="1" dirty="0"/>
              <a:t>Could haves</a:t>
            </a:r>
            <a:endParaRPr lang="nl-BE" sz="3200" b="1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3604294-339E-CE5C-A6DD-6A771CD58550}"/>
              </a:ext>
            </a:extLst>
          </p:cNvPr>
          <p:cNvSpPr txBox="1">
            <a:spLocks/>
          </p:cNvSpPr>
          <p:nvPr/>
        </p:nvSpPr>
        <p:spPr>
          <a:xfrm>
            <a:off x="838200" y="1810346"/>
            <a:ext cx="10515600" cy="40509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Volledig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dynamische</a:t>
            </a:r>
            <a:r>
              <a:rPr lang="en-GB" dirty="0">
                <a:sym typeface="Wingdings" panose="05000000000000000000" pitchFamily="2" charset="2"/>
              </a:rPr>
              <a:t> config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Mogelijkheid</a:t>
            </a:r>
            <a:r>
              <a:rPr lang="en-GB" dirty="0">
                <a:sym typeface="Wingdings" panose="05000000000000000000" pitchFamily="2" charset="2"/>
              </a:rPr>
              <a:t> OS prep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Volledige</a:t>
            </a:r>
            <a:r>
              <a:rPr lang="en-GB" dirty="0">
                <a:sym typeface="Wingdings" panose="05000000000000000000" pitchFamily="2" charset="2"/>
              </a:rPr>
              <a:t> deploy </a:t>
            </a:r>
            <a:r>
              <a:rPr lang="en-GB" dirty="0" err="1">
                <a:sym typeface="Wingdings" panose="05000000000000000000" pitchFamily="2" charset="2"/>
              </a:rPr>
              <a:t>nieuwe</a:t>
            </a:r>
            <a:r>
              <a:rPr lang="en-GB" dirty="0">
                <a:sym typeface="Wingdings" panose="05000000000000000000" pitchFamily="2" charset="2"/>
              </a:rPr>
              <a:t> stack</a:t>
            </a:r>
          </a:p>
        </p:txBody>
      </p:sp>
    </p:spTree>
    <p:extLst>
      <p:ext uri="{BB962C8B-B14F-4D97-AF65-F5344CB8AC3E}">
        <p14:creationId xmlns:p14="http://schemas.microsoft.com/office/powerpoint/2010/main" val="2275129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4E726-5000-6C11-E837-C5926A965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FF491-0E8C-FC09-4F15-F22A32C9D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Project Scope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0B3D2-94B9-4167-C9A7-953FDA038F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sz="3200" b="1" dirty="0"/>
              <a:t>Will not</a:t>
            </a:r>
            <a:endParaRPr lang="nl-BE" sz="3200" b="1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F95B1C6-049E-9F8B-CD75-2FCDF8FE416D}"/>
              </a:ext>
            </a:extLst>
          </p:cNvPr>
          <p:cNvSpPr txBox="1">
            <a:spLocks/>
          </p:cNvSpPr>
          <p:nvPr/>
        </p:nvSpPr>
        <p:spPr>
          <a:xfrm>
            <a:off x="838200" y="1810346"/>
            <a:ext cx="10515600" cy="40509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Deploy via azure </a:t>
            </a:r>
            <a:r>
              <a:rPr lang="en-GB" dirty="0" err="1">
                <a:sym typeface="Wingdings" panose="05000000000000000000" pitchFamily="2" charset="2"/>
              </a:rPr>
              <a:t>devops</a:t>
            </a:r>
            <a:endParaRPr lang="en-GB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Authenticatie</a:t>
            </a:r>
            <a:r>
              <a:rPr lang="en-GB" dirty="0">
                <a:sym typeface="Wingdings" panose="05000000000000000000" pitchFamily="2" charset="2"/>
              </a:rPr>
              <a:t> via azure</a:t>
            </a:r>
          </a:p>
        </p:txBody>
      </p:sp>
    </p:spTree>
    <p:extLst>
      <p:ext uri="{BB962C8B-B14F-4D97-AF65-F5344CB8AC3E}">
        <p14:creationId xmlns:p14="http://schemas.microsoft.com/office/powerpoint/2010/main" val="794722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09D20-B45F-159B-8F30-1D5DD5343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F3642-BC61-042E-EAD1-2B4454EE3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 err="1"/>
              <a:t>Waarom</a:t>
            </a:r>
            <a:r>
              <a:rPr lang="en-GB" dirty="0"/>
              <a:t>?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EA9E28-5139-F70D-4CF1-B7382796F9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855952"/>
            <a:ext cx="10515600" cy="424309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Kostenbesparing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Snellere time-</a:t>
            </a:r>
            <a:r>
              <a:rPr lang="nl-BE" dirty="0" err="1"/>
              <a:t>to</a:t>
            </a:r>
            <a:r>
              <a:rPr lang="nl-BE" dirty="0"/>
              <a:t>-market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Snellere response op problemen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Automatisatie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en</a:t>
            </a:r>
            <a:r>
              <a:rPr lang="en-GB" dirty="0">
                <a:sym typeface="Wingdings" panose="05000000000000000000" pitchFamily="2" charset="2"/>
              </a:rPr>
              <a:t> efficient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Betrouwbaarheid</a:t>
            </a:r>
            <a:r>
              <a:rPr lang="en-GB" dirty="0">
                <a:sym typeface="Wingdings" panose="05000000000000000000" pitchFamily="2" charset="2"/>
              </a:rPr>
              <a:t>, minder </a:t>
            </a:r>
            <a:r>
              <a:rPr lang="en-GB" dirty="0" err="1">
                <a:sym typeface="Wingdings" panose="05000000000000000000" pitchFamily="2" charset="2"/>
              </a:rPr>
              <a:t>misconfiguratie</a:t>
            </a:r>
            <a:endParaRPr lang="en-GB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Verbeterde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samenwerking</a:t>
            </a:r>
            <a:endParaRPr lang="en-GB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Inzichten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brengen</a:t>
            </a:r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C724D2B-EFFE-726C-5B1B-E3E6977929A8}"/>
              </a:ext>
            </a:extLst>
          </p:cNvPr>
          <p:cNvSpPr txBox="1">
            <a:spLocks/>
          </p:cNvSpPr>
          <p:nvPr/>
        </p:nvSpPr>
        <p:spPr>
          <a:xfrm>
            <a:off x="838200" y="1170730"/>
            <a:ext cx="10515600" cy="97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b="1" dirty="0"/>
              <a:t>Business case</a:t>
            </a:r>
            <a:endParaRPr lang="nl-BE" sz="2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F7A1C-D727-FDC5-EBF6-47D150A57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0" y="3977500"/>
            <a:ext cx="19431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372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18EAAD-9DC3-93FD-C86A-FBBB0BB11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Risico’s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20CD72F-C090-5231-4963-54C183057CF0}"/>
              </a:ext>
            </a:extLst>
          </p:cNvPr>
          <p:cNvSpPr txBox="1">
            <a:spLocks/>
          </p:cNvSpPr>
          <p:nvPr/>
        </p:nvSpPr>
        <p:spPr>
          <a:xfrm>
            <a:off x="838200" y="1387929"/>
            <a:ext cx="10515600" cy="447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Initiële</a:t>
            </a:r>
            <a:r>
              <a:rPr lang="en-GB" dirty="0">
                <a:sym typeface="Wingdings" panose="05000000000000000000" pitchFamily="2" charset="2"/>
              </a:rPr>
              <a:t> setup </a:t>
            </a:r>
            <a:r>
              <a:rPr lang="en-GB" dirty="0" err="1">
                <a:sym typeface="Wingdings" panose="05000000000000000000" pitchFamily="2" charset="2"/>
              </a:rPr>
              <a:t>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complexiteit</a:t>
            </a:r>
            <a:endParaRPr lang="en-GB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>
                <a:sym typeface="Wingdings" panose="05000000000000000000" pitchFamily="2" charset="2"/>
              </a:rPr>
              <a:t>Afhankelijk van externe/</a:t>
            </a:r>
            <a:r>
              <a:rPr lang="nl-BE" dirty="0" err="1">
                <a:sym typeface="Wingdings" panose="05000000000000000000" pitchFamily="2" charset="2"/>
              </a:rPr>
              <a:t>offsite</a:t>
            </a:r>
            <a:r>
              <a:rPr lang="nl-BE" dirty="0">
                <a:sym typeface="Wingdings" panose="05000000000000000000" pitchFamily="2" charset="2"/>
              </a:rPr>
              <a:t> tools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>
                <a:sym typeface="Wingdings" panose="05000000000000000000" pitchFamily="2" charset="2"/>
              </a:rPr>
              <a:t>Beheer en onderhoud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Verandering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gebruikte</a:t>
            </a:r>
            <a:r>
              <a:rPr lang="en-GB" dirty="0">
                <a:sym typeface="Wingdings" panose="05000000000000000000" pitchFamily="2" charset="2"/>
              </a:rPr>
              <a:t> tools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>
                <a:sym typeface="Wingdings" panose="05000000000000000000" pitchFamily="2" charset="2"/>
              </a:rPr>
              <a:t>Onvoorziene foute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>
                <a:sym typeface="Wingdings" panose="05000000000000000000" pitchFamily="2" charset="2"/>
              </a:rPr>
              <a:t>Mogelijke downtime</a:t>
            </a:r>
            <a:endParaRPr lang="en-GB" dirty="0">
              <a:sym typeface="Wingdings" panose="05000000000000000000" pitchFamily="2" charset="2"/>
            </a:endParaRPr>
          </a:p>
          <a:p>
            <a:endParaRPr lang="nl-BE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</p:txBody>
      </p:sp>
      <p:pic>
        <p:nvPicPr>
          <p:cNvPr id="5" name="Picture 13">
            <a:extLst>
              <a:ext uri="{FF2B5EF4-FFF2-40B4-BE49-F238E27FC236}">
                <a16:creationId xmlns:a16="http://schemas.microsoft.com/office/drawing/2014/main" id="{160EDAA5-3419-0C9E-41B4-448CE37BC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7653" y="1012812"/>
            <a:ext cx="1816147" cy="1816147"/>
          </a:xfrm>
          <a:prstGeom prst="rect">
            <a:avLst/>
          </a:prstGeo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D16F84A9-929E-B9F8-A113-2ED9CA0DC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6076" y="3450771"/>
            <a:ext cx="20193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408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29AD2-B1D8-ADF6-1C4F-504834FB7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400" dirty="0"/>
              <a:t>Planning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9C6175-A771-F454-7A37-6CC228E552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17679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6183E3-CC26-9D15-F375-C3806015C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836E7-8805-332B-5915-5A4460DA8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400" dirty="0"/>
              <a:t>Planning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B35B6-F221-1F49-8150-FA1DB2BC31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325215"/>
            <a:ext cx="2554995" cy="4207569"/>
          </a:xfrm>
        </p:spPr>
        <p:txBody>
          <a:bodyPr>
            <a:normAutofit lnSpcReduction="10000"/>
          </a:bodyPr>
          <a:lstStyle/>
          <a:p>
            <a:r>
              <a:rPr lang="en-GB" sz="2800" b="1" dirty="0">
                <a:ln w="12700">
                  <a:solidFill>
                    <a:schemeClr val="tx1"/>
                  </a:solidFill>
                </a:ln>
              </a:rPr>
              <a:t>Week 1 – 3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4 – 6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7 – 9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10 – 11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12 - 13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1D3D811-F936-8DC4-4583-A969C82D806B}"/>
              </a:ext>
            </a:extLst>
          </p:cNvPr>
          <p:cNvGrpSpPr/>
          <p:nvPr/>
        </p:nvGrpSpPr>
        <p:grpSpPr>
          <a:xfrm>
            <a:off x="4972050" y="-2339988"/>
            <a:ext cx="5848350" cy="23815740"/>
            <a:chOff x="4972050" y="-2339988"/>
            <a:chExt cx="5848350" cy="2381574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269CE77-5330-F6D8-03CC-4B01F0B5B1E2}"/>
                </a:ext>
              </a:extLst>
            </p:cNvPr>
            <p:cNvSpPr/>
            <p:nvPr/>
          </p:nvSpPr>
          <p:spPr>
            <a:xfrm>
              <a:off x="4972050" y="1752600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DDFD322-9A56-9052-AEBA-4DDD70092ADB}"/>
                </a:ext>
              </a:extLst>
            </p:cNvPr>
            <p:cNvSpPr/>
            <p:nvPr/>
          </p:nvSpPr>
          <p:spPr>
            <a:xfrm>
              <a:off x="4972050" y="5845188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431B3443-8F0B-4546-8139-B6148BC1F60F}"/>
                </a:ext>
              </a:extLst>
            </p:cNvPr>
            <p:cNvSpPr/>
            <p:nvPr/>
          </p:nvSpPr>
          <p:spPr>
            <a:xfrm>
              <a:off x="4972050" y="-2339988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B35D5A5-0AFC-2168-6A2A-3AA082947B71}"/>
                </a:ext>
              </a:extLst>
            </p:cNvPr>
            <p:cNvSpPr/>
            <p:nvPr/>
          </p:nvSpPr>
          <p:spPr>
            <a:xfrm>
              <a:off x="4972050" y="9937776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D3B06443-9B15-4AB4-0BFF-372A4348606A}"/>
                </a:ext>
              </a:extLst>
            </p:cNvPr>
            <p:cNvSpPr/>
            <p:nvPr/>
          </p:nvSpPr>
          <p:spPr>
            <a:xfrm>
              <a:off x="4972050" y="14030364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2" name="Text Placeholder 2">
              <a:extLst>
                <a:ext uri="{FF2B5EF4-FFF2-40B4-BE49-F238E27FC236}">
                  <a16:creationId xmlns:a16="http://schemas.microsoft.com/office/drawing/2014/main" id="{BA95F04C-E4F1-5F92-8B67-7B3EB850F81C}"/>
                </a:ext>
              </a:extLst>
            </p:cNvPr>
            <p:cNvSpPr txBox="1">
              <a:spLocks/>
            </p:cNvSpPr>
            <p:nvPr/>
          </p:nvSpPr>
          <p:spPr>
            <a:xfrm>
              <a:off x="6285351" y="1952363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Research &amp; testing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3" name="Text Placeholder 2">
              <a:extLst>
                <a:ext uri="{FF2B5EF4-FFF2-40B4-BE49-F238E27FC236}">
                  <a16:creationId xmlns:a16="http://schemas.microsoft.com/office/drawing/2014/main" id="{FFEC835E-9835-37A4-9057-3CDA30EEB6E3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2739103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Zoeken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naar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tools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Testing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Proof of concepting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9D43B4F-6CB9-60C4-4BA5-9CEDD6DBFAF9}"/>
                </a:ext>
              </a:extLst>
            </p:cNvPr>
            <p:cNvSpPr/>
            <p:nvPr/>
          </p:nvSpPr>
          <p:spPr>
            <a:xfrm>
              <a:off x="4972050" y="18122952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5" name="Text Placeholder 2">
              <a:extLst>
                <a:ext uri="{FF2B5EF4-FFF2-40B4-BE49-F238E27FC236}">
                  <a16:creationId xmlns:a16="http://schemas.microsoft.com/office/drawing/2014/main" id="{2C9225CB-1F8A-444A-E93A-AD39AA31F418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6034169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Package &amp; deploy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6" name="Text Placeholder 2">
              <a:extLst>
                <a:ext uri="{FF2B5EF4-FFF2-40B4-BE49-F238E27FC236}">
                  <a16:creationId xmlns:a16="http://schemas.microsoft.com/office/drawing/2014/main" id="{E78C5096-E95C-0E58-D55E-A0E5BF222306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10182138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Integration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7" name="Text Placeholder 2">
              <a:extLst>
                <a:ext uri="{FF2B5EF4-FFF2-40B4-BE49-F238E27FC236}">
                  <a16:creationId xmlns:a16="http://schemas.microsoft.com/office/drawing/2014/main" id="{824DCF50-EC0A-59A8-6F86-6A1A30139B7A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14263453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Extra’s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8" name="Text Placeholder 2">
              <a:extLst>
                <a:ext uri="{FF2B5EF4-FFF2-40B4-BE49-F238E27FC236}">
                  <a16:creationId xmlns:a16="http://schemas.microsoft.com/office/drawing/2014/main" id="{59866DB5-5430-E18D-85C8-9B87B3A44DD3}"/>
                </a:ext>
              </a:extLst>
            </p:cNvPr>
            <p:cNvSpPr txBox="1">
              <a:spLocks/>
            </p:cNvSpPr>
            <p:nvPr/>
          </p:nvSpPr>
          <p:spPr>
            <a:xfrm>
              <a:off x="5965625" y="18447101"/>
              <a:ext cx="3861185" cy="71446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Code stop &amp; Support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9" name="Text Placeholder 2">
              <a:extLst>
                <a:ext uri="{FF2B5EF4-FFF2-40B4-BE49-F238E27FC236}">
                  <a16:creationId xmlns:a16="http://schemas.microsoft.com/office/drawing/2014/main" id="{3A71AF3A-5502-DDA4-61C0-9BDBFFB35780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6842847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Package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Deploy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Dynamic templates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6F972B85-3025-9B3E-F0DC-7154A42114F0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10931231"/>
              <a:ext cx="3497631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Verdere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integratie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azure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devops</a:t>
              </a:r>
              <a:endParaRPr lang="en-GB" sz="1800" dirty="0">
                <a:ln w="12700">
                  <a:solidFill>
                    <a:schemeClr val="accent5">
                      <a:lumMod val="95000"/>
                    </a:schemeClr>
                  </a:solidFill>
                </a:ln>
                <a:solidFill>
                  <a:schemeClr val="bg1"/>
                </a:solidFill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Mogelijke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monitoring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Deploy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1" name="Text Placeholder 2">
              <a:extLst>
                <a:ext uri="{FF2B5EF4-FFF2-40B4-BE49-F238E27FC236}">
                  <a16:creationId xmlns:a16="http://schemas.microsoft.com/office/drawing/2014/main" id="{C6ADF545-EB5F-E5BD-DBA9-850EBFCDF516}"/>
                </a:ext>
              </a:extLst>
            </p:cNvPr>
            <p:cNvSpPr txBox="1">
              <a:spLocks/>
            </p:cNvSpPr>
            <p:nvPr/>
          </p:nvSpPr>
          <p:spPr>
            <a:xfrm>
              <a:off x="6285348" y="15094301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Extra features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Niet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complete taken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2" name="Text Placeholder 2">
              <a:extLst>
                <a:ext uri="{FF2B5EF4-FFF2-40B4-BE49-F238E27FC236}">
                  <a16:creationId xmlns:a16="http://schemas.microsoft.com/office/drawing/2014/main" id="{883BB608-C91F-33F1-1504-817D98F80689}"/>
                </a:ext>
              </a:extLst>
            </p:cNvPr>
            <p:cNvSpPr txBox="1">
              <a:spLocks/>
            </p:cNvSpPr>
            <p:nvPr/>
          </p:nvSpPr>
          <p:spPr>
            <a:xfrm>
              <a:off x="6285346" y="19208311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Niet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complete taken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Bug hunting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Support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Hand over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pic>
          <p:nvPicPr>
            <p:cNvPr id="35" name="Picture 34" descr="A white circle with black lines&#10;&#10;AI-generated content may be incorrect.">
              <a:extLst>
                <a:ext uri="{FF2B5EF4-FFF2-40B4-BE49-F238E27FC236}">
                  <a16:creationId xmlns:a16="http://schemas.microsoft.com/office/drawing/2014/main" id="{057FC43A-519F-A938-3595-156561A15B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7246" y="3550381"/>
              <a:ext cx="893000" cy="1340833"/>
            </a:xfrm>
            <a:prstGeom prst="rect">
              <a:avLst/>
            </a:prstGeom>
          </p:spPr>
        </p:pic>
        <p:pic>
          <p:nvPicPr>
            <p:cNvPr id="36" name="Picture 35" descr="A white box with black background&#10;&#10;AI-generated content may be incorrect.">
              <a:extLst>
                <a:ext uri="{FF2B5EF4-FFF2-40B4-BE49-F238E27FC236}">
                  <a16:creationId xmlns:a16="http://schemas.microsoft.com/office/drawing/2014/main" id="{6BE414C5-75C0-3540-E0F7-E868EFE860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9155" y="7909588"/>
              <a:ext cx="1201091" cy="1201091"/>
            </a:xfrm>
            <a:prstGeom prst="rect">
              <a:avLst/>
            </a:prstGeom>
          </p:spPr>
        </p:pic>
        <p:pic>
          <p:nvPicPr>
            <p:cNvPr id="38" name="Picture 37" descr="A white line drawing of a cube with a check mark&#10;&#10;AI-generated content may be incorrect.">
              <a:extLst>
                <a:ext uri="{FF2B5EF4-FFF2-40B4-BE49-F238E27FC236}">
                  <a16:creationId xmlns:a16="http://schemas.microsoft.com/office/drawing/2014/main" id="{D7F952B5-3A56-1E66-9DBC-6573FE0001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3038" y="11839745"/>
              <a:ext cx="1424049" cy="1424049"/>
            </a:xfrm>
            <a:prstGeom prst="rect">
              <a:avLst/>
            </a:prstGeom>
          </p:spPr>
        </p:pic>
        <p:pic>
          <p:nvPicPr>
            <p:cNvPr id="40" name="Picture 39" descr="A black and white checklist with a plus and cross&#10;&#10;AI-generated content may be incorrect.">
              <a:extLst>
                <a:ext uri="{FF2B5EF4-FFF2-40B4-BE49-F238E27FC236}">
                  <a16:creationId xmlns:a16="http://schemas.microsoft.com/office/drawing/2014/main" id="{4EE3E679-3385-DAF0-5CD2-8A3FDCDA5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77859" y="15677235"/>
              <a:ext cx="1474405" cy="1474405"/>
            </a:xfrm>
            <a:prstGeom prst="rect">
              <a:avLst/>
            </a:prstGeom>
          </p:spPr>
        </p:pic>
        <p:pic>
          <p:nvPicPr>
            <p:cNvPr id="42" name="Picture 41" descr="A white check mark in a circle&#10;&#10;AI-generated content may be incorrect.">
              <a:extLst>
                <a:ext uri="{FF2B5EF4-FFF2-40B4-BE49-F238E27FC236}">
                  <a16:creationId xmlns:a16="http://schemas.microsoft.com/office/drawing/2014/main" id="{03F16DA3-233D-A25B-ED1B-D85E5BBA4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9155" y="19962031"/>
              <a:ext cx="1307566" cy="13075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8300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030793-7295-85D5-D2A1-6B26E80FD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57B16-42CA-C810-5D63-C68A5E920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400" dirty="0"/>
              <a:t>Planning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95FC1D-EB60-0EA1-436B-4DE6977340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325215"/>
            <a:ext cx="2554995" cy="4577463"/>
          </a:xfrm>
        </p:spPr>
        <p:txBody>
          <a:bodyPr>
            <a:normAutofit lnSpcReduction="10000"/>
          </a:bodyPr>
          <a:lstStyle/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 – 3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800" b="1" dirty="0">
                <a:ln w="12700">
                  <a:solidFill>
                    <a:schemeClr val="tx1"/>
                  </a:solidFill>
                </a:ln>
              </a:rPr>
              <a:t>Week 4 – 6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7 – 9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10 – 11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12 - 13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471DA51-BE5E-3BDD-A7A2-4B149BA1ABAE}"/>
              </a:ext>
            </a:extLst>
          </p:cNvPr>
          <p:cNvGrpSpPr/>
          <p:nvPr/>
        </p:nvGrpSpPr>
        <p:grpSpPr>
          <a:xfrm>
            <a:off x="4972050" y="-6375086"/>
            <a:ext cx="5848350" cy="23815740"/>
            <a:chOff x="4972050" y="-2339988"/>
            <a:chExt cx="5848350" cy="2381574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F3D143DB-1BEF-F5D5-06DB-8D19C8EBA62A}"/>
                </a:ext>
              </a:extLst>
            </p:cNvPr>
            <p:cNvSpPr/>
            <p:nvPr/>
          </p:nvSpPr>
          <p:spPr>
            <a:xfrm>
              <a:off x="4972050" y="1752600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B029C3CC-52DF-5675-E7FD-8858CA19939F}"/>
                </a:ext>
              </a:extLst>
            </p:cNvPr>
            <p:cNvSpPr/>
            <p:nvPr/>
          </p:nvSpPr>
          <p:spPr>
            <a:xfrm>
              <a:off x="4972050" y="5845188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301AA3BC-DAA1-05CF-2F05-D1F7B436AA1B}"/>
                </a:ext>
              </a:extLst>
            </p:cNvPr>
            <p:cNvSpPr/>
            <p:nvPr/>
          </p:nvSpPr>
          <p:spPr>
            <a:xfrm>
              <a:off x="4972050" y="-2339988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45408EF-715E-9C8D-E79A-9E2B0B63293D}"/>
                </a:ext>
              </a:extLst>
            </p:cNvPr>
            <p:cNvSpPr/>
            <p:nvPr/>
          </p:nvSpPr>
          <p:spPr>
            <a:xfrm>
              <a:off x="4972050" y="9937776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0A4944F-7C7E-775D-979C-780653524D77}"/>
                </a:ext>
              </a:extLst>
            </p:cNvPr>
            <p:cNvSpPr/>
            <p:nvPr/>
          </p:nvSpPr>
          <p:spPr>
            <a:xfrm>
              <a:off x="4972050" y="14030364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2" name="Text Placeholder 2">
              <a:extLst>
                <a:ext uri="{FF2B5EF4-FFF2-40B4-BE49-F238E27FC236}">
                  <a16:creationId xmlns:a16="http://schemas.microsoft.com/office/drawing/2014/main" id="{2E3F5E03-9138-4D16-9AEC-1E2EFC11B040}"/>
                </a:ext>
              </a:extLst>
            </p:cNvPr>
            <p:cNvSpPr txBox="1">
              <a:spLocks/>
            </p:cNvSpPr>
            <p:nvPr/>
          </p:nvSpPr>
          <p:spPr>
            <a:xfrm>
              <a:off x="6285351" y="1952363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Research &amp; testing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3" name="Text Placeholder 2">
              <a:extLst>
                <a:ext uri="{FF2B5EF4-FFF2-40B4-BE49-F238E27FC236}">
                  <a16:creationId xmlns:a16="http://schemas.microsoft.com/office/drawing/2014/main" id="{3918AD45-CACF-13CC-6B62-B198BF5EC16F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2739103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Zoeken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naar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tools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Testing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Proof of concepting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C2F2DA43-E6C6-1BD6-B516-E8D537D0D6E5}"/>
                </a:ext>
              </a:extLst>
            </p:cNvPr>
            <p:cNvSpPr/>
            <p:nvPr/>
          </p:nvSpPr>
          <p:spPr>
            <a:xfrm>
              <a:off x="4972050" y="18122952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5" name="Text Placeholder 2">
              <a:extLst>
                <a:ext uri="{FF2B5EF4-FFF2-40B4-BE49-F238E27FC236}">
                  <a16:creationId xmlns:a16="http://schemas.microsoft.com/office/drawing/2014/main" id="{53C89794-2B31-5973-AA76-EE9A2F235E0E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6034169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Package &amp; deploy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6" name="Text Placeholder 2">
              <a:extLst>
                <a:ext uri="{FF2B5EF4-FFF2-40B4-BE49-F238E27FC236}">
                  <a16:creationId xmlns:a16="http://schemas.microsoft.com/office/drawing/2014/main" id="{7EE90AF7-38D0-7099-CEA5-FB0DDB748C92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10182138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Integration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7" name="Text Placeholder 2">
              <a:extLst>
                <a:ext uri="{FF2B5EF4-FFF2-40B4-BE49-F238E27FC236}">
                  <a16:creationId xmlns:a16="http://schemas.microsoft.com/office/drawing/2014/main" id="{1BE78A9D-A31E-B78E-056E-4EAFB3F2195F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14263453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Extra’s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8" name="Text Placeholder 2">
              <a:extLst>
                <a:ext uri="{FF2B5EF4-FFF2-40B4-BE49-F238E27FC236}">
                  <a16:creationId xmlns:a16="http://schemas.microsoft.com/office/drawing/2014/main" id="{97837B6E-17D4-E725-BF6E-8F8D798C0AF0}"/>
                </a:ext>
              </a:extLst>
            </p:cNvPr>
            <p:cNvSpPr txBox="1">
              <a:spLocks/>
            </p:cNvSpPr>
            <p:nvPr/>
          </p:nvSpPr>
          <p:spPr>
            <a:xfrm>
              <a:off x="5965625" y="18447101"/>
              <a:ext cx="3861185" cy="71446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Code stop &amp; Support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9" name="Text Placeholder 2">
              <a:extLst>
                <a:ext uri="{FF2B5EF4-FFF2-40B4-BE49-F238E27FC236}">
                  <a16:creationId xmlns:a16="http://schemas.microsoft.com/office/drawing/2014/main" id="{9B37F4D4-C167-B446-FCAF-0DEDB76C94D6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6842847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Package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Deploy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Dynamic templates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415443EE-6D34-EA5B-6507-6AFF231EA1A6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10931231"/>
              <a:ext cx="3497631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Verdere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integratie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azure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devops</a:t>
              </a:r>
              <a:endParaRPr lang="en-GB" sz="1800" dirty="0">
                <a:ln w="12700">
                  <a:solidFill>
                    <a:schemeClr val="accent5">
                      <a:lumMod val="95000"/>
                    </a:schemeClr>
                  </a:solidFill>
                </a:ln>
                <a:solidFill>
                  <a:schemeClr val="bg1"/>
                </a:solidFill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Mogelijke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monitoring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Deploy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1" name="Text Placeholder 2">
              <a:extLst>
                <a:ext uri="{FF2B5EF4-FFF2-40B4-BE49-F238E27FC236}">
                  <a16:creationId xmlns:a16="http://schemas.microsoft.com/office/drawing/2014/main" id="{D8C8EB3F-C3E5-0FAE-8748-713321050032}"/>
                </a:ext>
              </a:extLst>
            </p:cNvPr>
            <p:cNvSpPr txBox="1">
              <a:spLocks/>
            </p:cNvSpPr>
            <p:nvPr/>
          </p:nvSpPr>
          <p:spPr>
            <a:xfrm>
              <a:off x="6285348" y="15094301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Extra features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Niet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complete taken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2" name="Text Placeholder 2">
              <a:extLst>
                <a:ext uri="{FF2B5EF4-FFF2-40B4-BE49-F238E27FC236}">
                  <a16:creationId xmlns:a16="http://schemas.microsoft.com/office/drawing/2014/main" id="{631B930E-9641-77C6-960A-5500D27454DD}"/>
                </a:ext>
              </a:extLst>
            </p:cNvPr>
            <p:cNvSpPr txBox="1">
              <a:spLocks/>
            </p:cNvSpPr>
            <p:nvPr/>
          </p:nvSpPr>
          <p:spPr>
            <a:xfrm>
              <a:off x="6285346" y="19208311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Niet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complete taken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Bug hunting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Support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Hand over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pic>
          <p:nvPicPr>
            <p:cNvPr id="35" name="Picture 34" descr="A white circle with black lines&#10;&#10;AI-generated content may be incorrect.">
              <a:extLst>
                <a:ext uri="{FF2B5EF4-FFF2-40B4-BE49-F238E27FC236}">
                  <a16:creationId xmlns:a16="http://schemas.microsoft.com/office/drawing/2014/main" id="{B46D67A4-4874-6837-F64C-B406998E2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7246" y="3550381"/>
              <a:ext cx="893000" cy="1340833"/>
            </a:xfrm>
            <a:prstGeom prst="rect">
              <a:avLst/>
            </a:prstGeom>
          </p:spPr>
        </p:pic>
        <p:pic>
          <p:nvPicPr>
            <p:cNvPr id="36" name="Picture 35" descr="A white box with black background&#10;&#10;AI-generated content may be incorrect.">
              <a:extLst>
                <a:ext uri="{FF2B5EF4-FFF2-40B4-BE49-F238E27FC236}">
                  <a16:creationId xmlns:a16="http://schemas.microsoft.com/office/drawing/2014/main" id="{15528B6D-B47E-454B-5F37-60B849C12D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9155" y="7909588"/>
              <a:ext cx="1201091" cy="1201091"/>
            </a:xfrm>
            <a:prstGeom prst="rect">
              <a:avLst/>
            </a:prstGeom>
          </p:spPr>
        </p:pic>
        <p:pic>
          <p:nvPicPr>
            <p:cNvPr id="38" name="Picture 37" descr="A white line drawing of a cube with a check mark&#10;&#10;AI-generated content may be incorrect.">
              <a:extLst>
                <a:ext uri="{FF2B5EF4-FFF2-40B4-BE49-F238E27FC236}">
                  <a16:creationId xmlns:a16="http://schemas.microsoft.com/office/drawing/2014/main" id="{7CC91790-2E70-C4E0-D226-B2B6BB3AA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3038" y="11839745"/>
              <a:ext cx="1424049" cy="1424049"/>
            </a:xfrm>
            <a:prstGeom prst="rect">
              <a:avLst/>
            </a:prstGeom>
          </p:spPr>
        </p:pic>
        <p:pic>
          <p:nvPicPr>
            <p:cNvPr id="40" name="Picture 39" descr="A black and white checklist with a plus and cross&#10;&#10;AI-generated content may be incorrect.">
              <a:extLst>
                <a:ext uri="{FF2B5EF4-FFF2-40B4-BE49-F238E27FC236}">
                  <a16:creationId xmlns:a16="http://schemas.microsoft.com/office/drawing/2014/main" id="{C559610D-B9A9-A9DE-DD32-88ABACDCA0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77859" y="15677235"/>
              <a:ext cx="1474405" cy="1474405"/>
            </a:xfrm>
            <a:prstGeom prst="rect">
              <a:avLst/>
            </a:prstGeom>
          </p:spPr>
        </p:pic>
        <p:pic>
          <p:nvPicPr>
            <p:cNvPr id="42" name="Picture 41" descr="A white check mark in a circle&#10;&#10;AI-generated content may be incorrect.">
              <a:extLst>
                <a:ext uri="{FF2B5EF4-FFF2-40B4-BE49-F238E27FC236}">
                  <a16:creationId xmlns:a16="http://schemas.microsoft.com/office/drawing/2014/main" id="{24D2488B-F525-0845-2EA8-A63BF729E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9155" y="19962031"/>
              <a:ext cx="1307566" cy="13075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385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A60E8-100D-0DDD-56A4-CA911869F9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959E8-F5FD-39DA-1E91-67BA3F6F4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400" dirty="0"/>
              <a:t>Planning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AE794-524E-9C48-3D2A-769635ECF8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325215"/>
            <a:ext cx="2554995" cy="4462482"/>
          </a:xfrm>
        </p:spPr>
        <p:txBody>
          <a:bodyPr>
            <a:normAutofit lnSpcReduction="10000"/>
          </a:bodyPr>
          <a:lstStyle/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 – 3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4 – 6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800" b="1" dirty="0">
                <a:ln w="12700">
                  <a:solidFill>
                    <a:schemeClr val="tx1"/>
                  </a:solidFill>
                </a:ln>
              </a:rPr>
              <a:t>Week 7 – 9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10 – 11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12 - 13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F17E863-2587-01D2-5C5F-CB27C98E67D4}"/>
              </a:ext>
            </a:extLst>
          </p:cNvPr>
          <p:cNvGrpSpPr/>
          <p:nvPr/>
        </p:nvGrpSpPr>
        <p:grpSpPr>
          <a:xfrm>
            <a:off x="4972050" y="-10582655"/>
            <a:ext cx="5848350" cy="23815740"/>
            <a:chOff x="4972050" y="-2339988"/>
            <a:chExt cx="5848350" cy="2381574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62ED1CA1-4451-8FA0-8459-0EA9E9F3E363}"/>
                </a:ext>
              </a:extLst>
            </p:cNvPr>
            <p:cNvSpPr/>
            <p:nvPr/>
          </p:nvSpPr>
          <p:spPr>
            <a:xfrm>
              <a:off x="4972050" y="1752600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9371748-FC53-4E5D-08F1-510B968B42AB}"/>
                </a:ext>
              </a:extLst>
            </p:cNvPr>
            <p:cNvSpPr/>
            <p:nvPr/>
          </p:nvSpPr>
          <p:spPr>
            <a:xfrm>
              <a:off x="4972050" y="5845188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E45E60CF-9028-0137-E8C4-E435537F423D}"/>
                </a:ext>
              </a:extLst>
            </p:cNvPr>
            <p:cNvSpPr/>
            <p:nvPr/>
          </p:nvSpPr>
          <p:spPr>
            <a:xfrm>
              <a:off x="4972050" y="-2339988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6E50FB0-9BEE-0146-150C-4A35A09EFBAF}"/>
                </a:ext>
              </a:extLst>
            </p:cNvPr>
            <p:cNvSpPr/>
            <p:nvPr/>
          </p:nvSpPr>
          <p:spPr>
            <a:xfrm>
              <a:off x="4972050" y="9937776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75CA3054-5C14-4AFC-E45A-532B3900A033}"/>
                </a:ext>
              </a:extLst>
            </p:cNvPr>
            <p:cNvSpPr/>
            <p:nvPr/>
          </p:nvSpPr>
          <p:spPr>
            <a:xfrm>
              <a:off x="4972050" y="14030364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2" name="Text Placeholder 2">
              <a:extLst>
                <a:ext uri="{FF2B5EF4-FFF2-40B4-BE49-F238E27FC236}">
                  <a16:creationId xmlns:a16="http://schemas.microsoft.com/office/drawing/2014/main" id="{11B6095E-4FCF-C218-4CE7-D64251D5AE2C}"/>
                </a:ext>
              </a:extLst>
            </p:cNvPr>
            <p:cNvSpPr txBox="1">
              <a:spLocks/>
            </p:cNvSpPr>
            <p:nvPr/>
          </p:nvSpPr>
          <p:spPr>
            <a:xfrm>
              <a:off x="6285351" y="1952363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Research &amp; testing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3" name="Text Placeholder 2">
              <a:extLst>
                <a:ext uri="{FF2B5EF4-FFF2-40B4-BE49-F238E27FC236}">
                  <a16:creationId xmlns:a16="http://schemas.microsoft.com/office/drawing/2014/main" id="{F1DDCB5E-8FEE-8CE2-8072-590A489E2E7D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2739103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Zoeken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naar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tools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Testing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Proof of concepting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BA449758-8D06-0581-61E3-670065733B2A}"/>
                </a:ext>
              </a:extLst>
            </p:cNvPr>
            <p:cNvSpPr/>
            <p:nvPr/>
          </p:nvSpPr>
          <p:spPr>
            <a:xfrm>
              <a:off x="4972050" y="18122952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5" name="Text Placeholder 2">
              <a:extLst>
                <a:ext uri="{FF2B5EF4-FFF2-40B4-BE49-F238E27FC236}">
                  <a16:creationId xmlns:a16="http://schemas.microsoft.com/office/drawing/2014/main" id="{1385E509-84C0-9318-8348-5657C4CBEAAD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6034169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Package &amp; deploy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6" name="Text Placeholder 2">
              <a:extLst>
                <a:ext uri="{FF2B5EF4-FFF2-40B4-BE49-F238E27FC236}">
                  <a16:creationId xmlns:a16="http://schemas.microsoft.com/office/drawing/2014/main" id="{F515099D-BC47-6BF1-6583-3C08D36350B0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10182138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Integration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7" name="Text Placeholder 2">
              <a:extLst>
                <a:ext uri="{FF2B5EF4-FFF2-40B4-BE49-F238E27FC236}">
                  <a16:creationId xmlns:a16="http://schemas.microsoft.com/office/drawing/2014/main" id="{D6AFEEFE-72FC-1373-CF76-D000952F0694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14263453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Extra’s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8" name="Text Placeholder 2">
              <a:extLst>
                <a:ext uri="{FF2B5EF4-FFF2-40B4-BE49-F238E27FC236}">
                  <a16:creationId xmlns:a16="http://schemas.microsoft.com/office/drawing/2014/main" id="{5B11A33B-474C-3BAF-26C8-B286D08FC69D}"/>
                </a:ext>
              </a:extLst>
            </p:cNvPr>
            <p:cNvSpPr txBox="1">
              <a:spLocks/>
            </p:cNvSpPr>
            <p:nvPr/>
          </p:nvSpPr>
          <p:spPr>
            <a:xfrm>
              <a:off x="5965625" y="18447101"/>
              <a:ext cx="3861185" cy="71446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Code stop &amp; Support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9" name="Text Placeholder 2">
              <a:extLst>
                <a:ext uri="{FF2B5EF4-FFF2-40B4-BE49-F238E27FC236}">
                  <a16:creationId xmlns:a16="http://schemas.microsoft.com/office/drawing/2014/main" id="{C5A6CFB0-D9AA-F943-04A4-F69CA42DB92B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6842847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Package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Deploy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Dynamic templates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50BBB8B3-4901-D869-51E9-E78B04C06EE2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10931231"/>
              <a:ext cx="3497631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Verdere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integratie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azure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devops</a:t>
              </a:r>
              <a:endParaRPr lang="en-GB" sz="1800" dirty="0">
                <a:ln w="12700">
                  <a:solidFill>
                    <a:schemeClr val="accent5">
                      <a:lumMod val="95000"/>
                    </a:schemeClr>
                  </a:solidFill>
                </a:ln>
                <a:solidFill>
                  <a:schemeClr val="bg1"/>
                </a:solidFill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Mogelijke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monitoring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Deploy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1" name="Text Placeholder 2">
              <a:extLst>
                <a:ext uri="{FF2B5EF4-FFF2-40B4-BE49-F238E27FC236}">
                  <a16:creationId xmlns:a16="http://schemas.microsoft.com/office/drawing/2014/main" id="{AA6C4A50-7D00-5EA4-A6C1-C98167D3329E}"/>
                </a:ext>
              </a:extLst>
            </p:cNvPr>
            <p:cNvSpPr txBox="1">
              <a:spLocks/>
            </p:cNvSpPr>
            <p:nvPr/>
          </p:nvSpPr>
          <p:spPr>
            <a:xfrm>
              <a:off x="6285348" y="15094301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Extra features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Niet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complete taken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2" name="Text Placeholder 2">
              <a:extLst>
                <a:ext uri="{FF2B5EF4-FFF2-40B4-BE49-F238E27FC236}">
                  <a16:creationId xmlns:a16="http://schemas.microsoft.com/office/drawing/2014/main" id="{712E4190-41F7-6878-D6F3-FE05C1689438}"/>
                </a:ext>
              </a:extLst>
            </p:cNvPr>
            <p:cNvSpPr txBox="1">
              <a:spLocks/>
            </p:cNvSpPr>
            <p:nvPr/>
          </p:nvSpPr>
          <p:spPr>
            <a:xfrm>
              <a:off x="6285346" y="19208311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Niet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complete taken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Bug hunting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Support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Hand over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pic>
          <p:nvPicPr>
            <p:cNvPr id="35" name="Picture 34" descr="A white circle with black lines&#10;&#10;AI-generated content may be incorrect.">
              <a:extLst>
                <a:ext uri="{FF2B5EF4-FFF2-40B4-BE49-F238E27FC236}">
                  <a16:creationId xmlns:a16="http://schemas.microsoft.com/office/drawing/2014/main" id="{37AFE42B-69A7-7D46-FBBB-48E68AA1E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7246" y="3550381"/>
              <a:ext cx="893000" cy="1340833"/>
            </a:xfrm>
            <a:prstGeom prst="rect">
              <a:avLst/>
            </a:prstGeom>
          </p:spPr>
        </p:pic>
        <p:pic>
          <p:nvPicPr>
            <p:cNvPr id="36" name="Picture 35" descr="A white box with black background&#10;&#10;AI-generated content may be incorrect.">
              <a:extLst>
                <a:ext uri="{FF2B5EF4-FFF2-40B4-BE49-F238E27FC236}">
                  <a16:creationId xmlns:a16="http://schemas.microsoft.com/office/drawing/2014/main" id="{7F355EE2-A81D-D3EA-5D9C-1ED3707C8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9155" y="7909588"/>
              <a:ext cx="1201091" cy="1201091"/>
            </a:xfrm>
            <a:prstGeom prst="rect">
              <a:avLst/>
            </a:prstGeom>
          </p:spPr>
        </p:pic>
        <p:pic>
          <p:nvPicPr>
            <p:cNvPr id="38" name="Picture 37" descr="A white line drawing of a cube with a check mark&#10;&#10;AI-generated content may be incorrect.">
              <a:extLst>
                <a:ext uri="{FF2B5EF4-FFF2-40B4-BE49-F238E27FC236}">
                  <a16:creationId xmlns:a16="http://schemas.microsoft.com/office/drawing/2014/main" id="{234C81CA-C880-7122-BFA1-B37381721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3038" y="11839745"/>
              <a:ext cx="1424049" cy="1424049"/>
            </a:xfrm>
            <a:prstGeom prst="rect">
              <a:avLst/>
            </a:prstGeom>
          </p:spPr>
        </p:pic>
        <p:pic>
          <p:nvPicPr>
            <p:cNvPr id="40" name="Picture 39" descr="A black and white checklist with a plus and cross&#10;&#10;AI-generated content may be incorrect.">
              <a:extLst>
                <a:ext uri="{FF2B5EF4-FFF2-40B4-BE49-F238E27FC236}">
                  <a16:creationId xmlns:a16="http://schemas.microsoft.com/office/drawing/2014/main" id="{972C15AD-1862-D4CC-93D0-95858FCB6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77859" y="15677235"/>
              <a:ext cx="1474405" cy="1474405"/>
            </a:xfrm>
            <a:prstGeom prst="rect">
              <a:avLst/>
            </a:prstGeom>
          </p:spPr>
        </p:pic>
        <p:pic>
          <p:nvPicPr>
            <p:cNvPr id="42" name="Picture 41" descr="A white check mark in a circle&#10;&#10;AI-generated content may be incorrect.">
              <a:extLst>
                <a:ext uri="{FF2B5EF4-FFF2-40B4-BE49-F238E27FC236}">
                  <a16:creationId xmlns:a16="http://schemas.microsoft.com/office/drawing/2014/main" id="{3C1103A1-5712-ACAD-6CA0-CCF2B1C46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9155" y="19962031"/>
              <a:ext cx="1307566" cy="13075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0023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AE09-FA77-3153-2212-17D506730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688" y="372551"/>
            <a:ext cx="11088624" cy="1879921"/>
          </a:xfrm>
        </p:spPr>
        <p:txBody>
          <a:bodyPr>
            <a:normAutofit/>
          </a:bodyPr>
          <a:lstStyle/>
          <a:p>
            <a:pPr algn="ctr"/>
            <a:r>
              <a:rPr lang="en-GB" sz="4800" dirty="0" err="1"/>
              <a:t>Projectplan</a:t>
            </a:r>
            <a:br>
              <a:rPr lang="en-GB" sz="4800" dirty="0"/>
            </a:br>
            <a:r>
              <a:rPr lang="en-GB" sz="4800" dirty="0"/>
              <a:t>Infrastructure automation tool</a:t>
            </a:r>
            <a:endParaRPr lang="nl-BE" sz="4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8ED82-0266-0BE9-9F90-2CC5F8394F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55904" y="3069056"/>
            <a:ext cx="10515600" cy="1879920"/>
          </a:xfrm>
        </p:spPr>
        <p:txBody>
          <a:bodyPr>
            <a:normAutofit/>
          </a:bodyPr>
          <a:lstStyle/>
          <a:p>
            <a:r>
              <a:rPr lang="en-GB" sz="2800" dirty="0"/>
              <a:t>Anthony Van Roy</a:t>
            </a:r>
          </a:p>
          <a:p>
            <a:endParaRPr lang="en-GB" sz="2800" dirty="0"/>
          </a:p>
          <a:p>
            <a:r>
              <a:rPr lang="en-GB" sz="2800" dirty="0" err="1"/>
              <a:t>Opdrachtgever</a:t>
            </a:r>
            <a:r>
              <a:rPr lang="en-GB" sz="2800" dirty="0"/>
              <a:t>: Roel Bouckaert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29049028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7ACFE8-6450-C5AA-8238-6DEFB036D0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7A38F-205F-D207-570D-6FB8A8BAE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400" dirty="0"/>
              <a:t>Planning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BFCD09-41C9-8753-7895-1E7991B700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325215"/>
            <a:ext cx="2554995" cy="4497420"/>
          </a:xfrm>
        </p:spPr>
        <p:txBody>
          <a:bodyPr>
            <a:normAutofit lnSpcReduction="10000"/>
          </a:bodyPr>
          <a:lstStyle/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 – 3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4 – 6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7 – 9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800" b="1" dirty="0">
                <a:ln w="12700">
                  <a:solidFill>
                    <a:schemeClr val="tx1"/>
                  </a:solidFill>
                </a:ln>
              </a:rPr>
              <a:t>Week 10 – 11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12 - 13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5047CB4-0D1B-4AF1-5618-050378FCC8BF}"/>
              </a:ext>
            </a:extLst>
          </p:cNvPr>
          <p:cNvGrpSpPr/>
          <p:nvPr/>
        </p:nvGrpSpPr>
        <p:grpSpPr>
          <a:xfrm>
            <a:off x="4972050" y="-14640305"/>
            <a:ext cx="5848350" cy="23815740"/>
            <a:chOff x="4972050" y="-2339988"/>
            <a:chExt cx="5848350" cy="2381574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78DD8F30-E92F-446D-3189-C923D430D42D}"/>
                </a:ext>
              </a:extLst>
            </p:cNvPr>
            <p:cNvSpPr/>
            <p:nvPr/>
          </p:nvSpPr>
          <p:spPr>
            <a:xfrm>
              <a:off x="4972050" y="1752600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EB43A58-C910-476E-6EF7-3CFA3EACFDB1}"/>
                </a:ext>
              </a:extLst>
            </p:cNvPr>
            <p:cNvSpPr/>
            <p:nvPr/>
          </p:nvSpPr>
          <p:spPr>
            <a:xfrm>
              <a:off x="4972050" y="5845188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F4292C88-BA5D-5D13-40C5-9FB6DEBA8184}"/>
                </a:ext>
              </a:extLst>
            </p:cNvPr>
            <p:cNvSpPr/>
            <p:nvPr/>
          </p:nvSpPr>
          <p:spPr>
            <a:xfrm>
              <a:off x="4972050" y="-2339988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C73FD91-CA89-AA03-1D66-2C1F977E90D9}"/>
                </a:ext>
              </a:extLst>
            </p:cNvPr>
            <p:cNvSpPr/>
            <p:nvPr/>
          </p:nvSpPr>
          <p:spPr>
            <a:xfrm>
              <a:off x="4972050" y="9937776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E23917A-0A25-AC34-A398-A24ADCBB4A58}"/>
                </a:ext>
              </a:extLst>
            </p:cNvPr>
            <p:cNvSpPr/>
            <p:nvPr/>
          </p:nvSpPr>
          <p:spPr>
            <a:xfrm>
              <a:off x="4972050" y="14030364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2" name="Text Placeholder 2">
              <a:extLst>
                <a:ext uri="{FF2B5EF4-FFF2-40B4-BE49-F238E27FC236}">
                  <a16:creationId xmlns:a16="http://schemas.microsoft.com/office/drawing/2014/main" id="{1604ED3E-FCCB-11DC-B6F7-8C0FCA2936C6}"/>
                </a:ext>
              </a:extLst>
            </p:cNvPr>
            <p:cNvSpPr txBox="1">
              <a:spLocks/>
            </p:cNvSpPr>
            <p:nvPr/>
          </p:nvSpPr>
          <p:spPr>
            <a:xfrm>
              <a:off x="6285351" y="1952363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Research &amp; testing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3" name="Text Placeholder 2">
              <a:extLst>
                <a:ext uri="{FF2B5EF4-FFF2-40B4-BE49-F238E27FC236}">
                  <a16:creationId xmlns:a16="http://schemas.microsoft.com/office/drawing/2014/main" id="{D1EE5660-4903-DE3D-4D08-F381EC2D7E18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2739103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Zoeken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naar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tools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Testing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Proof of concepting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1CBBDD4-1404-10B8-3CB5-F46715104219}"/>
                </a:ext>
              </a:extLst>
            </p:cNvPr>
            <p:cNvSpPr/>
            <p:nvPr/>
          </p:nvSpPr>
          <p:spPr>
            <a:xfrm>
              <a:off x="4972050" y="18122952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5" name="Text Placeholder 2">
              <a:extLst>
                <a:ext uri="{FF2B5EF4-FFF2-40B4-BE49-F238E27FC236}">
                  <a16:creationId xmlns:a16="http://schemas.microsoft.com/office/drawing/2014/main" id="{95F474D8-09CE-4460-F61E-2C353C04980E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6034169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Package &amp; deploy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6" name="Text Placeholder 2">
              <a:extLst>
                <a:ext uri="{FF2B5EF4-FFF2-40B4-BE49-F238E27FC236}">
                  <a16:creationId xmlns:a16="http://schemas.microsoft.com/office/drawing/2014/main" id="{4D11FA73-162F-0097-84C3-342C844C5414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10182138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Integration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7" name="Text Placeholder 2">
              <a:extLst>
                <a:ext uri="{FF2B5EF4-FFF2-40B4-BE49-F238E27FC236}">
                  <a16:creationId xmlns:a16="http://schemas.microsoft.com/office/drawing/2014/main" id="{139F1CB2-5030-A719-7C10-EF418CB3D133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14263453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Extra’s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8" name="Text Placeholder 2">
              <a:extLst>
                <a:ext uri="{FF2B5EF4-FFF2-40B4-BE49-F238E27FC236}">
                  <a16:creationId xmlns:a16="http://schemas.microsoft.com/office/drawing/2014/main" id="{D1B6CA03-2627-735F-676F-9BBBAC6E5348}"/>
                </a:ext>
              </a:extLst>
            </p:cNvPr>
            <p:cNvSpPr txBox="1">
              <a:spLocks/>
            </p:cNvSpPr>
            <p:nvPr/>
          </p:nvSpPr>
          <p:spPr>
            <a:xfrm>
              <a:off x="5965625" y="18447101"/>
              <a:ext cx="3861185" cy="71446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Code stop &amp; Support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9" name="Text Placeholder 2">
              <a:extLst>
                <a:ext uri="{FF2B5EF4-FFF2-40B4-BE49-F238E27FC236}">
                  <a16:creationId xmlns:a16="http://schemas.microsoft.com/office/drawing/2014/main" id="{80E2745F-77D4-7671-09ED-E051C9EB1932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6842847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Package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Deploy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Dynamic templates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668252CC-C110-A95A-4720-01834F249FA8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10931231"/>
              <a:ext cx="3497631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Verdere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integratie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azure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devops</a:t>
              </a:r>
              <a:endParaRPr lang="en-GB" sz="1800" dirty="0">
                <a:ln w="12700">
                  <a:solidFill>
                    <a:schemeClr val="accent5">
                      <a:lumMod val="95000"/>
                    </a:schemeClr>
                  </a:solidFill>
                </a:ln>
                <a:solidFill>
                  <a:schemeClr val="bg1"/>
                </a:solidFill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Mogelijke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monitoring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Deploy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1" name="Text Placeholder 2">
              <a:extLst>
                <a:ext uri="{FF2B5EF4-FFF2-40B4-BE49-F238E27FC236}">
                  <a16:creationId xmlns:a16="http://schemas.microsoft.com/office/drawing/2014/main" id="{B4D38228-EDEF-4A8C-6121-B3E1877F94A0}"/>
                </a:ext>
              </a:extLst>
            </p:cNvPr>
            <p:cNvSpPr txBox="1">
              <a:spLocks/>
            </p:cNvSpPr>
            <p:nvPr/>
          </p:nvSpPr>
          <p:spPr>
            <a:xfrm>
              <a:off x="6285348" y="15094301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Extra features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Niet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complete taken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2" name="Text Placeholder 2">
              <a:extLst>
                <a:ext uri="{FF2B5EF4-FFF2-40B4-BE49-F238E27FC236}">
                  <a16:creationId xmlns:a16="http://schemas.microsoft.com/office/drawing/2014/main" id="{C2C9BAE4-88FF-42DA-2EC6-4FD8298C6DE9}"/>
                </a:ext>
              </a:extLst>
            </p:cNvPr>
            <p:cNvSpPr txBox="1">
              <a:spLocks/>
            </p:cNvSpPr>
            <p:nvPr/>
          </p:nvSpPr>
          <p:spPr>
            <a:xfrm>
              <a:off x="6285346" y="19208311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Niet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complete taken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Bug hunting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Support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Hand over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pic>
          <p:nvPicPr>
            <p:cNvPr id="35" name="Picture 34" descr="A white circle with black lines&#10;&#10;AI-generated content may be incorrect.">
              <a:extLst>
                <a:ext uri="{FF2B5EF4-FFF2-40B4-BE49-F238E27FC236}">
                  <a16:creationId xmlns:a16="http://schemas.microsoft.com/office/drawing/2014/main" id="{D2791134-DB19-B5FF-22DA-AD14B9B14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7246" y="3550381"/>
              <a:ext cx="893000" cy="1340833"/>
            </a:xfrm>
            <a:prstGeom prst="rect">
              <a:avLst/>
            </a:prstGeom>
          </p:spPr>
        </p:pic>
        <p:pic>
          <p:nvPicPr>
            <p:cNvPr id="36" name="Picture 35" descr="A white box with black background&#10;&#10;AI-generated content may be incorrect.">
              <a:extLst>
                <a:ext uri="{FF2B5EF4-FFF2-40B4-BE49-F238E27FC236}">
                  <a16:creationId xmlns:a16="http://schemas.microsoft.com/office/drawing/2014/main" id="{DF35D900-BE77-D399-F6E9-203A638AFA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9155" y="7909588"/>
              <a:ext cx="1201091" cy="1201091"/>
            </a:xfrm>
            <a:prstGeom prst="rect">
              <a:avLst/>
            </a:prstGeom>
          </p:spPr>
        </p:pic>
        <p:pic>
          <p:nvPicPr>
            <p:cNvPr id="38" name="Picture 37" descr="A white line drawing of a cube with a check mark&#10;&#10;AI-generated content may be incorrect.">
              <a:extLst>
                <a:ext uri="{FF2B5EF4-FFF2-40B4-BE49-F238E27FC236}">
                  <a16:creationId xmlns:a16="http://schemas.microsoft.com/office/drawing/2014/main" id="{CC3F1419-75FF-63EE-F3C8-9AC623D573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3038" y="11839745"/>
              <a:ext cx="1424049" cy="1424049"/>
            </a:xfrm>
            <a:prstGeom prst="rect">
              <a:avLst/>
            </a:prstGeom>
          </p:spPr>
        </p:pic>
        <p:pic>
          <p:nvPicPr>
            <p:cNvPr id="40" name="Picture 39" descr="A black and white checklist with a plus and cross&#10;&#10;AI-generated content may be incorrect.">
              <a:extLst>
                <a:ext uri="{FF2B5EF4-FFF2-40B4-BE49-F238E27FC236}">
                  <a16:creationId xmlns:a16="http://schemas.microsoft.com/office/drawing/2014/main" id="{1A144A5E-0EE8-574F-F467-448DDCCBA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77859" y="15677235"/>
              <a:ext cx="1474405" cy="1474405"/>
            </a:xfrm>
            <a:prstGeom prst="rect">
              <a:avLst/>
            </a:prstGeom>
          </p:spPr>
        </p:pic>
        <p:pic>
          <p:nvPicPr>
            <p:cNvPr id="42" name="Picture 41" descr="A white check mark in a circle&#10;&#10;AI-generated content may be incorrect.">
              <a:extLst>
                <a:ext uri="{FF2B5EF4-FFF2-40B4-BE49-F238E27FC236}">
                  <a16:creationId xmlns:a16="http://schemas.microsoft.com/office/drawing/2014/main" id="{0A50F725-B842-633F-B8C0-BEC7B9D8FD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9155" y="19962031"/>
              <a:ext cx="1307566" cy="13075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7848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4EC477-68B7-6745-234C-57F6C6C96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88BE1-178B-F16E-A5DD-EAD054543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400" dirty="0"/>
              <a:t>Planning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589A4-B48B-2CD7-F8F2-C9359DD0CD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325215"/>
            <a:ext cx="2554995" cy="4427885"/>
          </a:xfrm>
        </p:spPr>
        <p:txBody>
          <a:bodyPr>
            <a:normAutofit lnSpcReduction="10000"/>
          </a:bodyPr>
          <a:lstStyle/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 – 3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4 – 6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7 – 9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r>
              <a:rPr lang="en-GB" sz="28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Week 10 – 11</a:t>
            </a:r>
          </a:p>
          <a:p>
            <a:endParaRPr lang="en-GB" sz="28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800" b="1" dirty="0">
                <a:ln w="12700">
                  <a:solidFill>
                    <a:schemeClr val="tx1"/>
                  </a:solidFill>
                </a:ln>
              </a:rPr>
              <a:t>Week 12 - 13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6A148C8-2FFD-F01E-7F53-8323F4241E0C}"/>
              </a:ext>
            </a:extLst>
          </p:cNvPr>
          <p:cNvGrpSpPr/>
          <p:nvPr/>
        </p:nvGrpSpPr>
        <p:grpSpPr>
          <a:xfrm>
            <a:off x="4972050" y="-18717005"/>
            <a:ext cx="5848350" cy="23815740"/>
            <a:chOff x="4972050" y="-2339988"/>
            <a:chExt cx="5848350" cy="2381574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0CAEA3A-E0FB-BF65-41FB-64EF3ED4AA0F}"/>
                </a:ext>
              </a:extLst>
            </p:cNvPr>
            <p:cNvSpPr/>
            <p:nvPr/>
          </p:nvSpPr>
          <p:spPr>
            <a:xfrm>
              <a:off x="4972050" y="1752600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CC76982-BF18-D008-DD2C-C20EE2F5B631}"/>
                </a:ext>
              </a:extLst>
            </p:cNvPr>
            <p:cNvSpPr/>
            <p:nvPr/>
          </p:nvSpPr>
          <p:spPr>
            <a:xfrm>
              <a:off x="4972050" y="5845188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B0D43EA-C7CF-4286-DF61-D9109BC9A0E8}"/>
                </a:ext>
              </a:extLst>
            </p:cNvPr>
            <p:cNvSpPr/>
            <p:nvPr/>
          </p:nvSpPr>
          <p:spPr>
            <a:xfrm>
              <a:off x="4972050" y="-2339988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27F08D4-BFD8-B8AD-1EC2-2EF09C3745D7}"/>
                </a:ext>
              </a:extLst>
            </p:cNvPr>
            <p:cNvSpPr/>
            <p:nvPr/>
          </p:nvSpPr>
          <p:spPr>
            <a:xfrm>
              <a:off x="4972050" y="9937776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2C76D33-2D3E-AA65-E0CE-FFED97E19A98}"/>
                </a:ext>
              </a:extLst>
            </p:cNvPr>
            <p:cNvSpPr/>
            <p:nvPr/>
          </p:nvSpPr>
          <p:spPr>
            <a:xfrm>
              <a:off x="4972050" y="14030364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2" name="Text Placeholder 2">
              <a:extLst>
                <a:ext uri="{FF2B5EF4-FFF2-40B4-BE49-F238E27FC236}">
                  <a16:creationId xmlns:a16="http://schemas.microsoft.com/office/drawing/2014/main" id="{70692967-C064-D995-798C-C0ED194BC345}"/>
                </a:ext>
              </a:extLst>
            </p:cNvPr>
            <p:cNvSpPr txBox="1">
              <a:spLocks/>
            </p:cNvSpPr>
            <p:nvPr/>
          </p:nvSpPr>
          <p:spPr>
            <a:xfrm>
              <a:off x="6285351" y="1952363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92500"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Research &amp; testing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3" name="Text Placeholder 2">
              <a:extLst>
                <a:ext uri="{FF2B5EF4-FFF2-40B4-BE49-F238E27FC236}">
                  <a16:creationId xmlns:a16="http://schemas.microsoft.com/office/drawing/2014/main" id="{BA9CE450-4789-79FA-20D6-0D7DD23FD5D8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2739103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Zoeken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naar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tools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Testing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Proof of concepting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BA97C331-88F8-537E-3B11-15A6C7E30321}"/>
                </a:ext>
              </a:extLst>
            </p:cNvPr>
            <p:cNvSpPr/>
            <p:nvPr/>
          </p:nvSpPr>
          <p:spPr>
            <a:xfrm>
              <a:off x="4972050" y="18122952"/>
              <a:ext cx="5848350" cy="3352800"/>
            </a:xfrm>
            <a:prstGeom prst="roundRect">
              <a:avLst/>
            </a:prstGeom>
            <a:solidFill>
              <a:schemeClr val="tx1"/>
            </a:solidFill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5" name="Text Placeholder 2">
              <a:extLst>
                <a:ext uri="{FF2B5EF4-FFF2-40B4-BE49-F238E27FC236}">
                  <a16:creationId xmlns:a16="http://schemas.microsoft.com/office/drawing/2014/main" id="{F8781256-C465-C989-88E3-84232A9CC5C6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6034169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Package &amp; deploy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6" name="Text Placeholder 2">
              <a:extLst>
                <a:ext uri="{FF2B5EF4-FFF2-40B4-BE49-F238E27FC236}">
                  <a16:creationId xmlns:a16="http://schemas.microsoft.com/office/drawing/2014/main" id="{819E3F28-E306-C856-3E48-9C86F9573B9D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10182138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Integration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7" name="Text Placeholder 2">
              <a:extLst>
                <a:ext uri="{FF2B5EF4-FFF2-40B4-BE49-F238E27FC236}">
                  <a16:creationId xmlns:a16="http://schemas.microsoft.com/office/drawing/2014/main" id="{378C2DB0-349B-DD7F-2129-F2BF2039D033}"/>
                </a:ext>
              </a:extLst>
            </p:cNvPr>
            <p:cNvSpPr txBox="1">
              <a:spLocks/>
            </p:cNvSpPr>
            <p:nvPr/>
          </p:nvSpPr>
          <p:spPr>
            <a:xfrm>
              <a:off x="6285350" y="14263453"/>
              <a:ext cx="3221745" cy="59775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Extra’s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8" name="Text Placeholder 2">
              <a:extLst>
                <a:ext uri="{FF2B5EF4-FFF2-40B4-BE49-F238E27FC236}">
                  <a16:creationId xmlns:a16="http://schemas.microsoft.com/office/drawing/2014/main" id="{3B57FBEA-F2F9-E1C2-3E05-0BC6C98F00BC}"/>
                </a:ext>
              </a:extLst>
            </p:cNvPr>
            <p:cNvSpPr txBox="1">
              <a:spLocks/>
            </p:cNvSpPr>
            <p:nvPr/>
          </p:nvSpPr>
          <p:spPr>
            <a:xfrm>
              <a:off x="5965625" y="18447101"/>
              <a:ext cx="3861185" cy="71446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3200" b="1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Code stop &amp; Support</a:t>
              </a: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9" name="Text Placeholder 2">
              <a:extLst>
                <a:ext uri="{FF2B5EF4-FFF2-40B4-BE49-F238E27FC236}">
                  <a16:creationId xmlns:a16="http://schemas.microsoft.com/office/drawing/2014/main" id="{2DDED89A-BEBC-1F1A-1001-4B7F99B709B0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6842847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Package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Deploy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Dynamic templates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41AC6444-35F0-7318-E2D3-B76F441D43B5}"/>
                </a:ext>
              </a:extLst>
            </p:cNvPr>
            <p:cNvSpPr txBox="1">
              <a:spLocks/>
            </p:cNvSpPr>
            <p:nvPr/>
          </p:nvSpPr>
          <p:spPr>
            <a:xfrm>
              <a:off x="6285347" y="10931231"/>
              <a:ext cx="3497631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Verdere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integratie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azure </a:t>
              </a: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devops</a:t>
              </a:r>
              <a:endParaRPr lang="en-GB" sz="1800" dirty="0">
                <a:ln w="12700">
                  <a:solidFill>
                    <a:schemeClr val="accent5">
                      <a:lumMod val="95000"/>
                    </a:schemeClr>
                  </a:solidFill>
                </a:ln>
                <a:solidFill>
                  <a:schemeClr val="bg1"/>
                </a:solidFill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Mogelijke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monitoring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Deploy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1" name="Text Placeholder 2">
              <a:extLst>
                <a:ext uri="{FF2B5EF4-FFF2-40B4-BE49-F238E27FC236}">
                  <a16:creationId xmlns:a16="http://schemas.microsoft.com/office/drawing/2014/main" id="{5DFEA3C1-FADE-7339-64A9-ECA7E3EEA21B}"/>
                </a:ext>
              </a:extLst>
            </p:cNvPr>
            <p:cNvSpPr txBox="1">
              <a:spLocks/>
            </p:cNvSpPr>
            <p:nvPr/>
          </p:nvSpPr>
          <p:spPr>
            <a:xfrm>
              <a:off x="6285348" y="15094301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Extra features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Niet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complete taken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2" name="Text Placeholder 2">
              <a:extLst>
                <a:ext uri="{FF2B5EF4-FFF2-40B4-BE49-F238E27FC236}">
                  <a16:creationId xmlns:a16="http://schemas.microsoft.com/office/drawing/2014/main" id="{20EE042E-369F-6141-864A-CFC72123C3FE}"/>
                </a:ext>
              </a:extLst>
            </p:cNvPr>
            <p:cNvSpPr txBox="1">
              <a:spLocks/>
            </p:cNvSpPr>
            <p:nvPr/>
          </p:nvSpPr>
          <p:spPr>
            <a:xfrm>
              <a:off x="6285346" y="19208311"/>
              <a:ext cx="3221745" cy="162053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Tx/>
                <a:buNone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 err="1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Niet</a:t>
              </a: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 complete taken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Bug hunting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Support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GB" sz="1800" dirty="0">
                  <a:ln w="12700">
                    <a:solidFill>
                      <a:schemeClr val="accent5">
                        <a:lumMod val="95000"/>
                      </a:schemeClr>
                    </a:solidFill>
                  </a:ln>
                  <a:solidFill>
                    <a:schemeClr val="bg1"/>
                  </a:solidFill>
                </a:rPr>
                <a:t>Hand over</a:t>
              </a:r>
            </a:p>
            <a:p>
              <a:endParaRPr lang="en-GB" sz="28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  <a:p>
              <a:endParaRPr lang="en-GB" sz="2800" dirty="0">
                <a:ln w="12700">
                  <a:solidFill>
                    <a:schemeClr val="tx1"/>
                  </a:solidFill>
                </a:ln>
              </a:endParaRPr>
            </a:p>
          </p:txBody>
        </p:sp>
        <p:pic>
          <p:nvPicPr>
            <p:cNvPr id="35" name="Picture 34" descr="A white circle with black lines&#10;&#10;AI-generated content may be incorrect.">
              <a:extLst>
                <a:ext uri="{FF2B5EF4-FFF2-40B4-BE49-F238E27FC236}">
                  <a16:creationId xmlns:a16="http://schemas.microsoft.com/office/drawing/2014/main" id="{435FEBF3-7ECB-46BF-47D5-30380D912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7246" y="3550381"/>
              <a:ext cx="893000" cy="1340833"/>
            </a:xfrm>
            <a:prstGeom prst="rect">
              <a:avLst/>
            </a:prstGeom>
          </p:spPr>
        </p:pic>
        <p:pic>
          <p:nvPicPr>
            <p:cNvPr id="36" name="Picture 35" descr="A white box with black background&#10;&#10;AI-generated content may be incorrect.">
              <a:extLst>
                <a:ext uri="{FF2B5EF4-FFF2-40B4-BE49-F238E27FC236}">
                  <a16:creationId xmlns:a16="http://schemas.microsoft.com/office/drawing/2014/main" id="{E51913F4-FA72-7DF8-95FE-F4598CE1F6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9155" y="7909588"/>
              <a:ext cx="1201091" cy="1201091"/>
            </a:xfrm>
            <a:prstGeom prst="rect">
              <a:avLst/>
            </a:prstGeom>
          </p:spPr>
        </p:pic>
        <p:pic>
          <p:nvPicPr>
            <p:cNvPr id="38" name="Picture 37" descr="A white line drawing of a cube with a check mark&#10;&#10;AI-generated content may be incorrect.">
              <a:extLst>
                <a:ext uri="{FF2B5EF4-FFF2-40B4-BE49-F238E27FC236}">
                  <a16:creationId xmlns:a16="http://schemas.microsoft.com/office/drawing/2014/main" id="{DBAAD9C8-D0A5-937A-B99F-8EE1E99BC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3038" y="11839745"/>
              <a:ext cx="1424049" cy="1424049"/>
            </a:xfrm>
            <a:prstGeom prst="rect">
              <a:avLst/>
            </a:prstGeom>
          </p:spPr>
        </p:pic>
        <p:pic>
          <p:nvPicPr>
            <p:cNvPr id="40" name="Picture 39" descr="A black and white checklist with a plus and cross&#10;&#10;AI-generated content may be incorrect.">
              <a:extLst>
                <a:ext uri="{FF2B5EF4-FFF2-40B4-BE49-F238E27FC236}">
                  <a16:creationId xmlns:a16="http://schemas.microsoft.com/office/drawing/2014/main" id="{96E46B7C-863D-CA8E-4974-98F9F2B49E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77859" y="15677235"/>
              <a:ext cx="1474405" cy="1474405"/>
            </a:xfrm>
            <a:prstGeom prst="rect">
              <a:avLst/>
            </a:prstGeom>
          </p:spPr>
        </p:pic>
        <p:pic>
          <p:nvPicPr>
            <p:cNvPr id="42" name="Picture 41" descr="A white check mark in a circle&#10;&#10;AI-generated content may be incorrect.">
              <a:extLst>
                <a:ext uri="{FF2B5EF4-FFF2-40B4-BE49-F238E27FC236}">
                  <a16:creationId xmlns:a16="http://schemas.microsoft.com/office/drawing/2014/main" id="{34E3EAC9-639F-9DDC-2583-8D5CD1B27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9155" y="19962031"/>
              <a:ext cx="1307566" cy="13075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596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CCFD9-1E9E-4413-1EEF-D86C24F101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F90F09-C7BB-6407-4C7A-7499FF357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 err="1"/>
              <a:t>Rapporting</a:t>
            </a:r>
            <a:endParaRPr lang="nl-BE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B278B84-9E09-0B6E-BFDC-06709BCA717F}"/>
              </a:ext>
            </a:extLst>
          </p:cNvPr>
          <p:cNvSpPr txBox="1">
            <a:spLocks/>
          </p:cNvSpPr>
          <p:nvPr/>
        </p:nvSpPr>
        <p:spPr>
          <a:xfrm>
            <a:off x="838200" y="1387929"/>
            <a:ext cx="10515600" cy="447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Wekelijkse</a:t>
            </a:r>
            <a:r>
              <a:rPr lang="en-GB" dirty="0">
                <a:sym typeface="Wingdings" panose="05000000000000000000" pitchFamily="2" charset="2"/>
              </a:rPr>
              <a:t> infra meeting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ym typeface="Wingdings" panose="05000000000000000000" pitchFamily="2" charset="2"/>
              </a:rPr>
              <a:t>Overloping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vorige</a:t>
            </a:r>
            <a:r>
              <a:rPr lang="en-GB" dirty="0">
                <a:sym typeface="Wingdings" panose="05000000000000000000" pitchFamily="2" charset="2"/>
              </a:rPr>
              <a:t> &amp; </a:t>
            </a:r>
            <a:r>
              <a:rPr lang="en-GB" dirty="0" err="1">
                <a:sym typeface="Wingdings" panose="05000000000000000000" pitchFamily="2" charset="2"/>
              </a:rPr>
              <a:t>toekomstige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punten</a:t>
            </a:r>
            <a:endParaRPr lang="en-GB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>
                <a:sym typeface="Wingdings" panose="05000000000000000000" pitchFamily="2" charset="2"/>
              </a:rPr>
              <a:t>Planning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>
                <a:sym typeface="Wingdings" panose="05000000000000000000" pitchFamily="2" charset="2"/>
              </a:rPr>
              <a:t>Documentatie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>
                <a:sym typeface="Wingdings" panose="05000000000000000000" pitchFamily="2" charset="2"/>
              </a:rPr>
              <a:t>Schema’s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321830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3D8A9-9B08-B2C9-8EAA-078F4DE77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0883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BBFE1-DABD-FE5F-C704-D81B092AF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 err="1"/>
              <a:t>Inhoud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78DCF5-4848-DEC4-9839-11241A02E1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167103"/>
            <a:ext cx="10515600" cy="506832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/>
              <a:t>Wie?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/>
              <a:t>Wat?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 err="1"/>
              <a:t>Waarom</a:t>
            </a:r>
            <a:r>
              <a:rPr lang="en-GB" sz="2800" dirty="0"/>
              <a:t>?</a:t>
            </a:r>
            <a:endParaRPr lang="nl-BE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/>
              <a:t>Planning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800" dirty="0" err="1"/>
              <a:t>Rapporting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297429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12BFD-0AD9-7F65-5981-BE515421A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Wie?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32F1A2-FDB3-5792-CAE8-9EC9A04B0E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311281"/>
            <a:ext cx="10515600" cy="3228062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600" b="1" dirty="0"/>
              <a:t>Wilms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6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600" b="1" dirty="0" err="1"/>
              <a:t>Rolluiken</a:t>
            </a:r>
            <a:endParaRPr lang="en-GB" sz="26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600" b="1" dirty="0" err="1"/>
              <a:t>Zonwering</a:t>
            </a:r>
            <a:endParaRPr lang="en-GB" sz="26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600" b="1" dirty="0"/>
              <a:t>Ventilatie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600" b="1" dirty="0"/>
              <a:t>Benelux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600" b="1" dirty="0"/>
              <a:t>Frankrijk &amp; Zweden</a:t>
            </a:r>
            <a:endParaRPr lang="en-GB" sz="26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nl-BE" dirty="0"/>
          </a:p>
        </p:txBody>
      </p:sp>
      <p:pic>
        <p:nvPicPr>
          <p:cNvPr id="7" name="Picture 6" descr="A blue square with white lines&#10;&#10;AI-generated content may be incorrect.">
            <a:extLst>
              <a:ext uri="{FF2B5EF4-FFF2-40B4-BE49-F238E27FC236}">
                <a16:creationId xmlns:a16="http://schemas.microsoft.com/office/drawing/2014/main" id="{02C235F2-3FA1-CA48-FFBF-2E3BE96686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18304"/>
            <a:ext cx="12192000" cy="213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162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153EB3-58F6-ACEC-823B-1F001CC82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F823E-8D9C-C781-2937-54644E8C4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 err="1"/>
              <a:t>Organisatie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140A2-849D-988D-2EE5-8D1CDF2997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556210"/>
            <a:ext cx="10515600" cy="254886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600" b="1" dirty="0"/>
              <a:t>200 </a:t>
            </a:r>
            <a:r>
              <a:rPr lang="en-GB" sz="2600" b="1" dirty="0" err="1"/>
              <a:t>werknemers</a:t>
            </a:r>
            <a:endParaRPr lang="en-GB" sz="26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600" b="1" dirty="0"/>
              <a:t>2 Infra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600" b="1" dirty="0"/>
              <a:t>3 full time inhouse </a:t>
            </a:r>
            <a:r>
              <a:rPr lang="en-GB" sz="2600" b="1" dirty="0" err="1"/>
              <a:t>devs</a:t>
            </a:r>
            <a:endParaRPr lang="en-GB" sz="26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600" b="1" dirty="0"/>
              <a:t>Externe </a:t>
            </a:r>
            <a:r>
              <a:rPr lang="nl-BE" sz="2600" b="1" dirty="0" err="1"/>
              <a:t>devs</a:t>
            </a:r>
            <a:endParaRPr lang="nl-BE" sz="26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600" b="1" dirty="0"/>
              <a:t>Externe infra ondersteuning</a:t>
            </a:r>
            <a:endParaRPr lang="en-GB" sz="26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nl-BE" dirty="0"/>
          </a:p>
        </p:txBody>
      </p:sp>
      <p:pic>
        <p:nvPicPr>
          <p:cNvPr id="7" name="Picture 6" descr="A blue square with white lines&#10;&#10;AI-generated content may be incorrect.">
            <a:extLst>
              <a:ext uri="{FF2B5EF4-FFF2-40B4-BE49-F238E27FC236}">
                <a16:creationId xmlns:a16="http://schemas.microsoft.com/office/drawing/2014/main" id="{C2F88D97-D4C9-CE6B-5939-4C09C0C11C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18304"/>
            <a:ext cx="12192000" cy="213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2770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74F162-0DD8-22FC-06BF-9F1FCBA48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0A497-E11D-2F71-CA0D-D87F8EAF5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 err="1"/>
              <a:t>Huidige</a:t>
            </a:r>
            <a:r>
              <a:rPr lang="en-GB" dirty="0"/>
              <a:t> </a:t>
            </a:r>
            <a:r>
              <a:rPr lang="en-GB" dirty="0" err="1"/>
              <a:t>situatie</a:t>
            </a:r>
            <a:endParaRPr lang="nl-BE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80A4A54-92AE-DBB3-A29E-8D7D899A00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450568"/>
            <a:ext cx="10515600" cy="434672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/>
              <a:t>Software </a:t>
            </a:r>
            <a:r>
              <a:rPr lang="en-GB" sz="3200" dirty="0" err="1"/>
              <a:t>draait</a:t>
            </a:r>
            <a:r>
              <a:rPr lang="en-GB" sz="3200" dirty="0"/>
              <a:t> bare metal (90%)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 err="1"/>
              <a:t>Vmware</a:t>
            </a:r>
            <a:endParaRPr lang="en-GB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 err="1"/>
              <a:t>Adoptie</a:t>
            </a:r>
            <a:r>
              <a:rPr lang="en-GB" sz="3200" dirty="0"/>
              <a:t> Containerization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/>
              <a:t>Alles </a:t>
            </a:r>
            <a:r>
              <a:rPr lang="en-GB" sz="3200" dirty="0" err="1"/>
              <a:t>manueel</a:t>
            </a:r>
            <a:endParaRPr lang="en-GB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 err="1"/>
              <a:t>Miscommunicatie</a:t>
            </a:r>
            <a:endParaRPr lang="en-GB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 err="1"/>
              <a:t>Fouten</a:t>
            </a:r>
            <a:endParaRPr lang="en-GB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094675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A237F8-162E-4E23-3ED6-41749FF41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99AF9-0EC5-829B-F4F7-2AFDE9E56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Wat?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40432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D09EE-AECD-8027-53A5-1DA9D5303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 err="1"/>
              <a:t>Verwacht</a:t>
            </a:r>
            <a:r>
              <a:rPr lang="en-GB" dirty="0"/>
              <a:t> </a:t>
            </a:r>
            <a:r>
              <a:rPr lang="en-GB" dirty="0" err="1"/>
              <a:t>resultaat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DF115-624E-877C-C15E-ED9D0CFE27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450568"/>
            <a:ext cx="10515600" cy="434672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200" dirty="0"/>
              <a:t>Infrastructure automation tool</a:t>
            </a:r>
          </a:p>
          <a:p>
            <a:pPr marL="1028700" lvl="1" indent="-342900"/>
            <a:r>
              <a:rPr lang="en-GB" sz="2800" dirty="0"/>
              <a:t>Interfacing</a:t>
            </a:r>
          </a:p>
          <a:p>
            <a:pPr marL="1028700" lvl="1" indent="-342900"/>
            <a:r>
              <a:rPr lang="en-GB" sz="2800" dirty="0"/>
              <a:t>Container build</a:t>
            </a:r>
          </a:p>
          <a:p>
            <a:pPr marL="1028700" lvl="1" indent="-342900"/>
            <a:r>
              <a:rPr lang="en-GB" sz="2800" dirty="0"/>
              <a:t>Deploying</a:t>
            </a:r>
          </a:p>
          <a:p>
            <a:pPr marL="1028700" lvl="1" indent="-342900"/>
            <a:r>
              <a:rPr lang="en-GB" sz="2800" dirty="0"/>
              <a:t>Secure by design</a:t>
            </a:r>
          </a:p>
          <a:p>
            <a:pPr marL="1028700" lvl="1" indent="-342900"/>
            <a:r>
              <a:rPr lang="en-GB" sz="2800" dirty="0"/>
              <a:t>Vendor </a:t>
            </a:r>
            <a:r>
              <a:rPr lang="en-GB" sz="2800" dirty="0" err="1"/>
              <a:t>onafhankelijk</a:t>
            </a:r>
            <a:r>
              <a:rPr lang="en-GB" sz="2800" dirty="0"/>
              <a:t> &amp; Open Source</a:t>
            </a:r>
          </a:p>
          <a:p>
            <a:pPr marL="1028700" lvl="1" indent="-342900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56822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727F1-C9FA-F88F-5FEE-C4147EF6A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Project Scope</a:t>
            </a:r>
            <a:endParaRPr lang="nl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859AD-192E-239D-D68D-5F6A092ACE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05365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angepast ontwerp">
  <a:themeElements>
    <a:clrScheme name="Wilms-kleuren">
      <a:dk1>
        <a:srgbClr val="202D56"/>
      </a:dk1>
      <a:lt1>
        <a:sysClr val="window" lastClr="FFFFFF"/>
      </a:lt1>
      <a:dk2>
        <a:srgbClr val="79B0EA"/>
      </a:dk2>
      <a:lt2>
        <a:srgbClr val="4A4A49"/>
      </a:lt2>
      <a:accent1>
        <a:srgbClr val="F7CE80"/>
      </a:accent1>
      <a:accent2>
        <a:srgbClr val="93B279"/>
      </a:accent2>
      <a:accent3>
        <a:srgbClr val="79B0EA"/>
      </a:accent3>
      <a:accent4>
        <a:srgbClr val="C8C2B5"/>
      </a:accent4>
      <a:accent5>
        <a:srgbClr val="FFFFFF"/>
      </a:accent5>
      <a:accent6>
        <a:srgbClr val="000000"/>
      </a:accent6>
      <a:hlink>
        <a:srgbClr val="467886"/>
      </a:hlink>
      <a:folHlink>
        <a:srgbClr val="96607D"/>
      </a:folHlink>
    </a:clrScheme>
    <a:fontScheme name="Wilms-fonts">
      <a:majorFont>
        <a:latin typeface="Quatro"/>
        <a:ea typeface=""/>
        <a:cs typeface=""/>
      </a:majorFont>
      <a:minorFont>
        <a:latin typeface="Barl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18CB9F25085E4EAA55FE3A7A6C6B02" ma:contentTypeVersion="18" ma:contentTypeDescription="Een nieuw document maken." ma:contentTypeScope="" ma:versionID="04c6304e2ec2c9fb26816533bb2da284">
  <xsd:schema xmlns:xsd="http://www.w3.org/2001/XMLSchema" xmlns:xs="http://www.w3.org/2001/XMLSchema" xmlns:p="http://schemas.microsoft.com/office/2006/metadata/properties" xmlns:ns3="1b21d477-da87-4e01-b653-bef05de0090e" xmlns:ns4="104be828-8683-44b7-a416-eddae8cfd477" targetNamespace="http://schemas.microsoft.com/office/2006/metadata/properties" ma:root="true" ma:fieldsID="7eb809112105b5ee024f9ceeb9446372" ns3:_="" ns4:_="">
    <xsd:import namespace="1b21d477-da87-4e01-b653-bef05de0090e"/>
    <xsd:import namespace="104be828-8683-44b7-a416-eddae8cfd47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_activity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21d477-da87-4e01-b653-bef05de009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2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5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4be828-8683-44b7-a416-eddae8cfd477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1" nillable="true" ma:displayName="Hint-hash delen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b21d477-da87-4e01-b653-bef05de0090e" xsi:nil="true"/>
  </documentManagement>
</p:properties>
</file>

<file path=customXml/itemProps1.xml><?xml version="1.0" encoding="utf-8"?>
<ds:datastoreItem xmlns:ds="http://schemas.openxmlformats.org/officeDocument/2006/customXml" ds:itemID="{2985A70C-C7DA-4B01-8988-F04F409D6F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b21d477-da87-4e01-b653-bef05de0090e"/>
    <ds:schemaRef ds:uri="104be828-8683-44b7-a416-eddae8cfd4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44B1E38-71EB-49B8-8FCB-B7D81BA9A8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3BE4C1-64F4-4872-B987-F1A92390715F}">
  <ds:schemaRefs>
    <ds:schemaRef ds:uri="http://schemas.microsoft.com/office/infopath/2007/PartnerControls"/>
    <ds:schemaRef ds:uri="1b21d477-da87-4e01-b653-bef05de0090e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104be828-8683-44b7-a416-eddae8cfd477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401</TotalTime>
  <Words>877</Words>
  <Application>Microsoft Office PowerPoint</Application>
  <PresentationFormat>Breedbeeld</PresentationFormat>
  <Paragraphs>297</Paragraphs>
  <Slides>23</Slides>
  <Notes>10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23</vt:i4>
      </vt:variant>
    </vt:vector>
  </HeadingPairs>
  <TitlesOfParts>
    <vt:vector size="29" baseType="lpstr">
      <vt:lpstr>Barlow</vt:lpstr>
      <vt:lpstr>Aptos</vt:lpstr>
      <vt:lpstr>Wingdings</vt:lpstr>
      <vt:lpstr>Quatro SemiBold</vt:lpstr>
      <vt:lpstr>Arial</vt:lpstr>
      <vt:lpstr>Aangepast ontwerp</vt:lpstr>
      <vt:lpstr>PowerPoint-presentatie</vt:lpstr>
      <vt:lpstr>Projectplan Infrastructure automation tool</vt:lpstr>
      <vt:lpstr>Inhoud</vt:lpstr>
      <vt:lpstr>Wie?</vt:lpstr>
      <vt:lpstr>Organisatie</vt:lpstr>
      <vt:lpstr>Huidige situatie</vt:lpstr>
      <vt:lpstr>Wat?</vt:lpstr>
      <vt:lpstr>Verwacht resultaat</vt:lpstr>
      <vt:lpstr>Project Scope</vt:lpstr>
      <vt:lpstr>Project Scope</vt:lpstr>
      <vt:lpstr>Project Scope</vt:lpstr>
      <vt:lpstr>Project Scope</vt:lpstr>
      <vt:lpstr>Project Scope</vt:lpstr>
      <vt:lpstr>Waarom?</vt:lpstr>
      <vt:lpstr>Risico’s</vt:lpstr>
      <vt:lpstr>Planning</vt:lpstr>
      <vt:lpstr>Planning</vt:lpstr>
      <vt:lpstr>Planning</vt:lpstr>
      <vt:lpstr>Planning</vt:lpstr>
      <vt:lpstr>Planning</vt:lpstr>
      <vt:lpstr>Planning</vt:lpstr>
      <vt:lpstr>Rapporting</vt:lpstr>
      <vt:lpstr>PowerPoint-presentatie</vt:lpstr>
    </vt:vector>
  </TitlesOfParts>
  <Company>Wilms 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Bart Vanmuysen</dc:creator>
  <cp:lastModifiedBy>Anthony Van Roy</cp:lastModifiedBy>
  <cp:revision>19</cp:revision>
  <dcterms:created xsi:type="dcterms:W3CDTF">2024-12-09T14:06:55Z</dcterms:created>
  <dcterms:modified xsi:type="dcterms:W3CDTF">2025-03-26T23:57:10Z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337be75-dfbb-4261-9834-ac247c7dde13_Enabled">
    <vt:lpwstr>true</vt:lpwstr>
  </property>
  <property fmtid="{D5CDD505-2E9C-101B-9397-08002B2CF9AE}" pid="3" name="MSIP_Label_c337be75-dfbb-4261-9834-ac247c7dde13_SetDate">
    <vt:lpwstr>2025-03-12T21:56:30Z</vt:lpwstr>
  </property>
  <property fmtid="{D5CDD505-2E9C-101B-9397-08002B2CF9AE}" pid="4" name="MSIP_Label_c337be75-dfbb-4261-9834-ac247c7dde13_Method">
    <vt:lpwstr>Standard</vt:lpwstr>
  </property>
  <property fmtid="{D5CDD505-2E9C-101B-9397-08002B2CF9AE}" pid="5" name="MSIP_Label_c337be75-dfbb-4261-9834-ac247c7dde13_Name">
    <vt:lpwstr>Algemeen</vt:lpwstr>
  </property>
  <property fmtid="{D5CDD505-2E9C-101B-9397-08002B2CF9AE}" pid="6" name="MSIP_Label_c337be75-dfbb-4261-9834-ac247c7dde13_SiteId">
    <vt:lpwstr>77d33cc5-c9b4-4766-95c7-ed5b515e1cce</vt:lpwstr>
  </property>
  <property fmtid="{D5CDD505-2E9C-101B-9397-08002B2CF9AE}" pid="7" name="MSIP_Label_c337be75-dfbb-4261-9834-ac247c7dde13_ActionId">
    <vt:lpwstr>af20aa4d-a6fc-4d18-8995-f1420b422017</vt:lpwstr>
  </property>
  <property fmtid="{D5CDD505-2E9C-101B-9397-08002B2CF9AE}" pid="8" name="MSIP_Label_c337be75-dfbb-4261-9834-ac247c7dde13_ContentBits">
    <vt:lpwstr>0</vt:lpwstr>
  </property>
  <property fmtid="{D5CDD505-2E9C-101B-9397-08002B2CF9AE}" pid="9" name="MSIP_Label_c337be75-dfbb-4261-9834-ac247c7dde13_Tag">
    <vt:lpwstr>10, 3, 0, 1</vt:lpwstr>
  </property>
  <property fmtid="{D5CDD505-2E9C-101B-9397-08002B2CF9AE}" pid="10" name="ContentTypeId">
    <vt:lpwstr>0x010100D118CB9F25085E4EAA55FE3A7A6C6B02</vt:lpwstr>
  </property>
</Properties>
</file>

<file path=docProps/thumbnail.jpeg>
</file>